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8288000" cy="10287000"/>
  <p:notesSz cx="6858000" cy="9144000"/>
  <p:embeddedFontLst>
    <p:embeddedFont>
      <p:font typeface="Arial Bold" charset="1" panose="020B0802020202020204"/>
      <p:regular r:id="rId17"/>
    </p:embeddedFont>
    <p:embeddedFont>
      <p:font typeface="Daydream" charset="1" panose="00000000000000000000"/>
      <p:regular r:id="rId18"/>
    </p:embeddedFont>
    <p:embeddedFont>
      <p:font typeface="Old Standard Bold" charset="1" panose="02040503050505020303"/>
      <p:regular r:id="rId19"/>
    </p:embeddedFont>
    <p:embeddedFont>
      <p:font typeface="Arialle" charset="1" panose="020B0604020202020204"/>
      <p:regular r:id="rId20"/>
    </p:embeddedFont>
    <p:embeddedFont>
      <p:font typeface="Arial" charset="1" panose="020B0502020202020204"/>
      <p:regular r:id="rId21"/>
    </p:embeddedFont>
    <p:embeddedFont>
      <p:font typeface="Arial Bold Italics" charset="1" panose="020B0802020202090204"/>
      <p:regular r:id="rId22"/>
    </p:embeddedFont>
    <p:embeddedFont>
      <p:font typeface="Arial Italics" charset="1" panose="020B0502020202090204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https://www.jstor.org/stable/25254917" TargetMode="External" Type="http://schemas.openxmlformats.org/officeDocument/2006/relationships/hyperlink"/><Relationship Id="rId3" Target="https://www.youtube.com/watch?v=kRGKdmbYgYI&amp;t=1s" TargetMode="External" Type="http://schemas.openxmlformats.org/officeDocument/2006/relationships/hyperlink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5.png" Type="http://schemas.openxmlformats.org/officeDocument/2006/relationships/image"/><Relationship Id="rId6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299646" y="0"/>
            <a:ext cx="20887310" cy="10287000"/>
          </a:xfrm>
          <a:custGeom>
            <a:avLst/>
            <a:gdLst/>
            <a:ahLst/>
            <a:cxnLst/>
            <a:rect r="r" b="b" t="t" l="l"/>
            <a:pathLst>
              <a:path h="10287000" w="20887310">
                <a:moveTo>
                  <a:pt x="0" y="0"/>
                </a:moveTo>
                <a:lnTo>
                  <a:pt x="20887309" y="0"/>
                </a:lnTo>
                <a:lnTo>
                  <a:pt x="2088730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51814" y="3471840"/>
            <a:ext cx="17584390" cy="15341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17"/>
              </a:lnSpc>
            </a:pPr>
            <a:r>
              <a:rPr lang="en-US" sz="8012" spc="360">
                <a:solidFill>
                  <a:srgbClr val="700124"/>
                </a:solidFill>
                <a:latin typeface="Arial Bold"/>
              </a:rPr>
              <a:t>CBA 2: A LIFE IN TIME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351797" y="3747307"/>
            <a:ext cx="17584398" cy="13356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366"/>
              </a:lnSpc>
            </a:pPr>
            <a:r>
              <a:rPr lang="en-US" sz="9014" spc="2704">
                <a:solidFill>
                  <a:srgbClr val="FFFFFF"/>
                </a:solidFill>
                <a:latin typeface="Daydream"/>
              </a:rPr>
              <a:t>cba 2: a life in time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5634243" y="-14772"/>
            <a:ext cx="2208279" cy="5912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206"/>
              </a:lnSpc>
            </a:pPr>
            <a:r>
              <a:rPr lang="en-US" sz="3004">
                <a:solidFill>
                  <a:srgbClr val="FFFFFF"/>
                </a:solidFill>
                <a:latin typeface="Old Standard Bold"/>
              </a:rPr>
              <a:t>Chapter 37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14646202" y="9721305"/>
            <a:ext cx="3641798" cy="565695"/>
            <a:chOff x="0" y="0"/>
            <a:chExt cx="4855730" cy="7542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0" y="9613901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700124"/>
                </a:solidFill>
                <a:latin typeface="Arial Bold"/>
              </a:rPr>
              <a:t>Junior Cycle History Assessment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Writing up your research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3047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When you have finished your research, you will then write up your findings and present them in the form of a written record. 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Your written record may be presented as: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Arial"/>
              </a:rPr>
              <a:t>A news article, an essay, a blog, a script for a podcast, a letter to a journal or newspaper, an obituary, a speech, etc.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Success Criteria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3047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When you have finished your research, you will then write up your findings and present them in the form of a written record. 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Your written record may be presented as: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Arial"/>
              </a:rPr>
              <a:t>A news article, an essay, a blog, a script for a podcast, a letter to a journal or newspaper, an obituary, a speech, etc.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Chapter One: The Historian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488406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Learning Outcomes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1933030"/>
            <a:ext cx="15609955" cy="77882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2.11 MAKE CONNECTIONS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between local, personal or family history and wider national and/ or international personalities, issues and events.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1.1 DEVELOP 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a sense of historical empathy by viewing people, issues and events encountered in their study of the past in their historical context.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1.2 CONSIDER 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contentious or controversial issues in history from more than one perspective and DISCUSS the historical roots of a contentious or controversial issue or theme in the contemporary world.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1.3 APPRECIATE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their cultural inheritance through recognising historically significant places and buildings and </a:t>
            </a:r>
            <a:r>
              <a:rPr lang="en-US" sz="2000">
                <a:solidFill>
                  <a:srgbClr val="000000"/>
                </a:solidFill>
                <a:latin typeface="Arial Bold"/>
              </a:rPr>
              <a:t>DISCUSSING 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why historical personalities, events and issues are commemorated.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1.4 DEMONSTRATE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awareness of historical concepts, such as source and evidence; fact and opinion; viewpoint and objectivity; cause and consequence; change and continuity; time and space.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1.5 INVESTIGATE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the job of the historian, including how s/he finds and uses evidence to form historical judgements which may be revised and reinterpreted in the light of new evidence.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1.6 DEBATE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the usefulness and limitations of different types of primary and secondary sources of historical evidence, such as written, visual, aural, oral and tactile evidence; and </a:t>
            </a:r>
            <a:r>
              <a:rPr lang="en-US" sz="2000">
                <a:solidFill>
                  <a:srgbClr val="000000"/>
                </a:solidFill>
                <a:latin typeface="Arial Bold"/>
              </a:rPr>
              <a:t>APPRECIATE 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the contribution of archaeology and new technology to historical enquiry.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1.7 DEVELOP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historical judgements based on evidence about personalities, issues and events in the past, showing awareness of historical significance.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1.8 INVESTIGATE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a repository of historical evidence such as a museum, library, heritage centre, digital or other archive or exhibition.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1.9 DEMONSTRATE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awareness of the significance of the history of Ireland and of Europe and the wider world across various dimensions, including political, social, economic, religious, cultural and scientific dimensions.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1.10 DEMONSTRATE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chronological awareness by creating and maintaining timelines to locate personalities, issues and events in their appropriate historical eras.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Arial Bold"/>
              </a:rPr>
              <a:t>1.11 MAKE CONNECTIONS AND COMPARISONS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between people, issues and events in different places and historical eras.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What is CBA 2?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2111374"/>
            <a:ext cx="15609955" cy="4847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CBA 2 takes place in </a:t>
            </a:r>
            <a:r>
              <a:rPr lang="en-US" sz="3399">
                <a:solidFill>
                  <a:srgbClr val="700124"/>
                </a:solidFill>
                <a:latin typeface="Arial Bold"/>
              </a:rPr>
              <a:t>Third Year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. 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CBA 2 is a </a:t>
            </a:r>
            <a:r>
              <a:rPr lang="en-US" sz="3399">
                <a:solidFill>
                  <a:srgbClr val="700124"/>
                </a:solidFill>
                <a:latin typeface="Arial Bold"/>
              </a:rPr>
              <a:t>written record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for example, a news article, an essay, a blog, a script for a podcast, a letter to a journal or newspaper, an obituary, a speech, etc.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For CBA 2, you will be researching </a:t>
            </a:r>
            <a:r>
              <a:rPr lang="en-US" sz="3399">
                <a:solidFill>
                  <a:srgbClr val="700124"/>
                </a:solidFill>
                <a:latin typeface="Arial Bold"/>
              </a:rPr>
              <a:t>the life of a person in history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. You can look at the life of anyone who has made a significant contribution to history, giving you the freedom to research the life of someone you are interested in from a part of history you like.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 Italics"/>
              </a:rPr>
              <a:t>A Life In Time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39949"/>
            <a:ext cx="15609955" cy="76561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82928" indent="-291464" lvl="1">
              <a:lnSpc>
                <a:spcPts val="3779"/>
              </a:lnSpc>
              <a:buFont typeface="Arial"/>
              <a:buChar char="•"/>
            </a:pPr>
            <a:r>
              <a:rPr lang="en-US" sz="2699">
                <a:solidFill>
                  <a:srgbClr val="000000"/>
                </a:solidFill>
                <a:latin typeface="Arial"/>
              </a:rPr>
              <a:t>In this CBA, you will be researching </a:t>
            </a:r>
            <a:r>
              <a:rPr lang="en-US" sz="2699">
                <a:solidFill>
                  <a:srgbClr val="700124"/>
                </a:solidFill>
                <a:latin typeface="Arial Bold"/>
              </a:rPr>
              <a:t>the life of a person in history</a:t>
            </a:r>
            <a:r>
              <a:rPr lang="en-US" sz="2699">
                <a:solidFill>
                  <a:srgbClr val="000000"/>
                </a:solidFill>
                <a:latin typeface="Arial"/>
              </a:rPr>
              <a:t>.</a:t>
            </a:r>
          </a:p>
          <a:p>
            <a:pPr algn="l" marL="582928" indent="-291464" lvl="1">
              <a:lnSpc>
                <a:spcPts val="3779"/>
              </a:lnSpc>
              <a:buFont typeface="Arial"/>
              <a:buChar char="•"/>
            </a:pPr>
            <a:r>
              <a:rPr lang="en-US" sz="2699">
                <a:solidFill>
                  <a:srgbClr val="000000"/>
                </a:solidFill>
                <a:latin typeface="Arial"/>
              </a:rPr>
              <a:t>You can look at the life of anyone who has made a significant contribution to human history. </a:t>
            </a:r>
          </a:p>
          <a:p>
            <a:pPr algn="l" marL="582928" indent="-291464" lvl="1">
              <a:lnSpc>
                <a:spcPts val="3779"/>
              </a:lnSpc>
              <a:buFont typeface="Arial"/>
              <a:buChar char="•"/>
            </a:pPr>
            <a:r>
              <a:rPr lang="en-US" sz="2699">
                <a:solidFill>
                  <a:srgbClr val="000000"/>
                </a:solidFill>
                <a:latin typeface="Arial"/>
              </a:rPr>
              <a:t>This gives you great freedom to research the life of someone that you are interested in from a part of history you like. It does not have to be someone you have looked at in class, nor do they have to be from a topic you have studied as part of the Junior Cycle.</a:t>
            </a:r>
          </a:p>
          <a:p>
            <a:pPr algn="ctr">
              <a:lnSpc>
                <a:spcPts val="3779"/>
              </a:lnSpc>
            </a:pPr>
            <a:r>
              <a:rPr lang="en-US" sz="2699">
                <a:solidFill>
                  <a:srgbClr val="700124"/>
                </a:solidFill>
                <a:latin typeface="Arial Bold"/>
              </a:rPr>
              <a:t>Remember: if you did an Irish history topic in CBA 1, you have to look at someone from outside Ireland in CBA 2 – and vice versa.</a:t>
            </a:r>
          </a:p>
          <a:p>
            <a:pPr algn="l" marL="582928" indent="-291464" lvl="1">
              <a:lnSpc>
                <a:spcPts val="3779"/>
              </a:lnSpc>
              <a:buFont typeface="Arial"/>
              <a:buChar char="•"/>
            </a:pPr>
            <a:r>
              <a:rPr lang="en-US" sz="2699">
                <a:solidFill>
                  <a:srgbClr val="000000"/>
                </a:solidFill>
                <a:latin typeface="Arial"/>
              </a:rPr>
              <a:t>When you have picked someone to write about, you need to consider how you are going to approach writing about their life.</a:t>
            </a:r>
          </a:p>
          <a:p>
            <a:pPr algn="l" marL="582928" indent="-291464" lvl="1">
              <a:lnSpc>
                <a:spcPts val="3779"/>
              </a:lnSpc>
              <a:buFont typeface="Arial"/>
              <a:buChar char="•"/>
            </a:pPr>
            <a:r>
              <a:rPr lang="en-US" sz="2699">
                <a:solidFill>
                  <a:srgbClr val="000000"/>
                </a:solidFill>
                <a:latin typeface="Arial"/>
              </a:rPr>
              <a:t>This CBA is </a:t>
            </a:r>
            <a:r>
              <a:rPr lang="en-US" sz="2699">
                <a:solidFill>
                  <a:srgbClr val="700124"/>
                </a:solidFill>
                <a:latin typeface="Arial Bold"/>
              </a:rPr>
              <a:t>not designed</a:t>
            </a:r>
            <a:r>
              <a:rPr lang="en-US" sz="2699">
                <a:solidFill>
                  <a:srgbClr val="000000"/>
                </a:solidFill>
                <a:latin typeface="Arial"/>
              </a:rPr>
              <a:t> to be a summary of the person’s life such as you would find on the internet. </a:t>
            </a:r>
          </a:p>
          <a:p>
            <a:pPr algn="l" marL="582928" indent="-291464" lvl="1">
              <a:lnSpc>
                <a:spcPts val="3779"/>
              </a:lnSpc>
              <a:buFont typeface="Arial"/>
              <a:buChar char="•"/>
            </a:pPr>
            <a:r>
              <a:rPr lang="en-US" sz="2699">
                <a:solidFill>
                  <a:srgbClr val="000000"/>
                </a:solidFill>
                <a:latin typeface="Arial"/>
              </a:rPr>
              <a:t>Instead, you are expected to focus on, and write in detail, </a:t>
            </a:r>
            <a:r>
              <a:rPr lang="en-US" sz="2699">
                <a:solidFill>
                  <a:srgbClr val="700124"/>
                </a:solidFill>
                <a:latin typeface="Arial Bold"/>
              </a:rPr>
              <a:t>an aspect of the person’s life</a:t>
            </a:r>
            <a:r>
              <a:rPr lang="en-US" sz="2699">
                <a:solidFill>
                  <a:srgbClr val="000000"/>
                </a:solidFill>
                <a:latin typeface="Arial"/>
              </a:rPr>
              <a:t>. For example, you could:</a:t>
            </a:r>
          </a:p>
          <a:p>
            <a:pPr algn="l" marL="1165857" indent="-388619" lvl="2">
              <a:lnSpc>
                <a:spcPts val="3779"/>
              </a:lnSpc>
              <a:buFont typeface="Arial"/>
              <a:buChar char="⚬"/>
            </a:pPr>
            <a:r>
              <a:rPr lang="en-US" sz="2699">
                <a:solidFill>
                  <a:srgbClr val="000000"/>
                </a:solidFill>
                <a:latin typeface="Arial"/>
              </a:rPr>
              <a:t>Look at their contribution to some significant historical change</a:t>
            </a:r>
          </a:p>
          <a:p>
            <a:pPr algn="l" marL="1165857" indent="-388619" lvl="2">
              <a:lnSpc>
                <a:spcPts val="3779"/>
              </a:lnSpc>
              <a:buFont typeface="Arial"/>
              <a:buChar char="⚬"/>
            </a:pPr>
            <a:r>
              <a:rPr lang="en-US" sz="2699">
                <a:solidFill>
                  <a:srgbClr val="000000"/>
                </a:solidFill>
                <a:latin typeface="Arial"/>
              </a:rPr>
              <a:t>Look at an aspect of their life or career</a:t>
            </a:r>
          </a:p>
          <a:p>
            <a:pPr algn="l" marL="1165857" indent="-388619" lvl="2">
              <a:lnSpc>
                <a:spcPts val="3779"/>
              </a:lnSpc>
              <a:buFont typeface="Arial"/>
              <a:buChar char="⚬"/>
            </a:pPr>
            <a:r>
              <a:rPr lang="en-US" sz="2699">
                <a:solidFill>
                  <a:srgbClr val="000000"/>
                </a:solidFill>
                <a:latin typeface="Arial"/>
              </a:rPr>
              <a:t>Look at their influences or important relationship in their life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07553" y="400050"/>
            <a:ext cx="15609955" cy="18446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5000">
                <a:solidFill>
                  <a:srgbClr val="700124"/>
                </a:solidFill>
                <a:latin typeface="Arial Bold"/>
              </a:rPr>
              <a:t>Selecting your topic</a:t>
            </a:r>
          </a:p>
          <a:p>
            <a:pPr algn="l">
              <a:lnSpc>
                <a:spcPts val="7000"/>
              </a:lnSpc>
            </a:pPr>
            <a:r>
              <a:rPr lang="en-US" sz="5000">
                <a:solidFill>
                  <a:srgbClr val="700124"/>
                </a:solidFill>
                <a:latin typeface="Arial Bold"/>
              </a:rPr>
              <a:t> Five Rs for thinking about historical significance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4847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Remarkable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the event or development was remarked upon by people at the time and/or since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Remembered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the event or development was important at some stage in history within the collective memory of a group or groups.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Resonant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people life to make analogies with it; it is possible to connect with experiences, beliefs or situations across time and space.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Resulting in change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 – it had consequences.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Revealing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of some other aspect of the past. 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Selecting your topic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3647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There are a few things to consider, when deciding your CBA 2 topic: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Are you interested in the topic?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Can you get more than one good source for this topic?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Can you gather a lot of information about your topic?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700124"/>
                </a:solidFill>
                <a:latin typeface="Arial Bold"/>
              </a:rPr>
              <a:t>Does your topic connect to the history of Ireland and/or the wider world?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9525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Sources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30424"/>
            <a:ext cx="15609955" cy="7372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697" indent="-323848" lvl="1">
              <a:lnSpc>
                <a:spcPts val="4199"/>
              </a:lnSpc>
              <a:buFont typeface="Arial"/>
              <a:buChar char="•"/>
            </a:pPr>
            <a:r>
              <a:rPr lang="en-US" sz="2999">
                <a:solidFill>
                  <a:srgbClr val="000000"/>
                </a:solidFill>
                <a:latin typeface="Arial"/>
              </a:rPr>
              <a:t>Once you have selected your topic, you then need to identify your </a:t>
            </a:r>
            <a:r>
              <a:rPr lang="en-US" sz="2999">
                <a:solidFill>
                  <a:srgbClr val="700124"/>
                </a:solidFill>
                <a:latin typeface="Arial"/>
              </a:rPr>
              <a:t>sources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for the CBA. The sources used mist be cited in a </a:t>
            </a:r>
            <a:r>
              <a:rPr lang="en-US" sz="2999">
                <a:solidFill>
                  <a:srgbClr val="700124"/>
                </a:solidFill>
                <a:latin typeface="Arial Bold"/>
              </a:rPr>
              <a:t>bibliography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at the end of the CBA. You should try to get at least </a:t>
            </a:r>
            <a:r>
              <a:rPr lang="en-US" sz="2999">
                <a:solidFill>
                  <a:srgbClr val="700124"/>
                </a:solidFill>
                <a:latin typeface="Arial"/>
              </a:rPr>
              <a:t>two different sources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 (for example, a book (written) and a documentary (visual)).</a:t>
            </a:r>
          </a:p>
          <a:p>
            <a:pPr algn="l" marL="647697" indent="-323848" lvl="1">
              <a:lnSpc>
                <a:spcPts val="4199"/>
              </a:lnSpc>
              <a:buFont typeface="Arial"/>
              <a:buChar char="•"/>
            </a:pPr>
            <a:r>
              <a:rPr lang="en-US" sz="2999">
                <a:solidFill>
                  <a:srgbClr val="000000"/>
                </a:solidFill>
                <a:latin typeface="Arial"/>
              </a:rPr>
              <a:t>When finding sources, ask yourself </a:t>
            </a:r>
            <a:r>
              <a:rPr lang="en-US" sz="2999">
                <a:solidFill>
                  <a:srgbClr val="700124"/>
                </a:solidFill>
                <a:latin typeface="Arial Bold"/>
              </a:rPr>
              <a:t>what question you are trying to answer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 and consider </a:t>
            </a:r>
            <a:r>
              <a:rPr lang="en-US" sz="2999">
                <a:solidFill>
                  <a:srgbClr val="700124"/>
                </a:solidFill>
                <a:latin typeface="Arial Bold"/>
              </a:rPr>
              <a:t>what question you are trying to answer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and consider </a:t>
            </a:r>
            <a:r>
              <a:rPr lang="en-US" sz="2999">
                <a:solidFill>
                  <a:srgbClr val="700124"/>
                </a:solidFill>
                <a:latin typeface="Arial Bold"/>
              </a:rPr>
              <a:t>what source might be suitable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.</a:t>
            </a:r>
          </a:p>
          <a:p>
            <a:pPr algn="l" marL="647697" indent="-323848" lvl="1">
              <a:lnSpc>
                <a:spcPts val="4199"/>
              </a:lnSpc>
              <a:buFont typeface="Arial"/>
              <a:buChar char="•"/>
            </a:pPr>
            <a:r>
              <a:rPr lang="en-US" sz="2999">
                <a:solidFill>
                  <a:srgbClr val="000000"/>
                </a:solidFill>
                <a:latin typeface="Arial"/>
              </a:rPr>
              <a:t>For example: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If you are researching what life looked like during a certain time, photographs give great visual detail.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If you are looking into local placenames, old maps would be useful.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If you are looking into family history, interviewing a family member would be useful.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You must be careful to make sure your information is reliable and that you have cross-checked it with another source. 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graphicFrame>
        <p:nvGraphicFramePr>
          <p:cNvPr name="Table 6" id="6"/>
          <p:cNvGraphicFramePr>
            <a:graphicFrameLocks noGrp="true"/>
          </p:cNvGraphicFramePr>
          <p:nvPr/>
        </p:nvGraphicFramePr>
        <p:xfrm>
          <a:off x="1007553" y="2930737"/>
          <a:ext cx="15609955" cy="5962650"/>
        </p:xfrm>
        <a:graphic>
          <a:graphicData uri="http://schemas.openxmlformats.org/drawingml/2006/table">
            <a:tbl>
              <a:tblPr/>
              <a:tblGrid>
                <a:gridCol w="5203318"/>
                <a:gridCol w="5203318"/>
                <a:gridCol w="5203318"/>
              </a:tblGrid>
              <a:tr h="41220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FFFFFF"/>
                          </a:solidFill>
                          <a:latin typeface="Arial Bold"/>
                        </a:rPr>
                        <a:t>Source Type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0124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FFFFFF"/>
                          </a:solidFill>
                          <a:latin typeface="Arial Bold"/>
                        </a:rPr>
                        <a:t>In-Text Citation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0124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FFFFFF"/>
                          </a:solidFill>
                          <a:latin typeface="Arial Bold"/>
                        </a:rPr>
                        <a:t>Bibliography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0124"/>
                    </a:solidFill>
                  </a:tcPr>
                </a:tc>
              </a:tr>
              <a:tr h="76690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Book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(Ferriter, 2005, p. XX)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Ferriter, D. (2005)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The Transformation of Ireland 1900 – 2000.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London: Profile Books.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0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Newspaper Article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(O'Shannon, 1963)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O’Shannon, C. (1963). ‘President visits a divided Berlin’,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The Irish Times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, 27 June, p. 1.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666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Online article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(McCaffrey, 2004, p. XX)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McCaffrey, L. (2004) ‘Ireland and Irish America: Connections and Disconnections’,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U.S. Catholic Historian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vol. 22, no. 3 [online]. Available at </a:t>
                      </a:r>
                      <a:r>
                        <a:rPr lang="en-US" sz="1999" u="sng">
                          <a:solidFill>
                            <a:srgbClr val="700124"/>
                          </a:solidFill>
                          <a:latin typeface="Arial Bold"/>
                          <a:hlinkClick r:id="rId2" tooltip="https://www.jstor.org/stable/25254917"/>
                        </a:rPr>
                        <a:t>https://www.jstor.org/stable/25254917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 (accessed 07/11/2021)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7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Online film/ documentary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(Century Ireland, 2013)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The Battle for Suffrage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 (2013). Century Ireland [Documentary film] Available at: </a:t>
                      </a:r>
                      <a:r>
                        <a:rPr lang="en-US" sz="1999" u="sng">
                          <a:solidFill>
                            <a:srgbClr val="700124"/>
                          </a:solidFill>
                          <a:latin typeface="Arial Bold"/>
                          <a:hlinkClick r:id="rId3" tooltip="https://www.youtube.com/watch?v=kRGKdmbYgYI&amp;t=1s"/>
                        </a:rPr>
                        <a:t>https://www.youtube.com/watch?v=kRGKdmbYgYI&amp;t=1s</a:t>
                      </a:r>
                      <a:r>
                        <a:rPr lang="en-US" sz="1999">
                          <a:solidFill>
                            <a:srgbClr val="700124"/>
                          </a:solidFill>
                          <a:latin typeface="Arial"/>
                        </a:rPr>
                        <a:t>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(accessed: 07/11/2021)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700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7" id="7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489374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700124"/>
                </a:solidFill>
                <a:latin typeface="Arial Bold"/>
              </a:rPr>
              <a:t>Bibliography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07553" y="2022686"/>
            <a:ext cx="15609955" cy="908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499"/>
              </a:lnSpc>
              <a:buFont typeface="Arial"/>
              <a:buChar char="•"/>
            </a:pPr>
            <a:r>
              <a:rPr lang="en-US" sz="2499">
                <a:solidFill>
                  <a:srgbClr val="000000"/>
                </a:solidFill>
                <a:latin typeface="Arial"/>
              </a:rPr>
              <a:t>A bibliography is a list of all the sources you used, whether you referenced them directly or not, when carrying out research. </a:t>
            </a:r>
            <a:r>
              <a:rPr lang="en-US" sz="2499">
                <a:solidFill>
                  <a:srgbClr val="700124"/>
                </a:solidFill>
                <a:latin typeface="Arial Bold"/>
              </a:rPr>
              <a:t>https://educateplus.ie/go/harvard-guide </a:t>
            </a:r>
          </a:p>
        </p:txBody>
      </p:sp>
      <p:sp>
        <p:nvSpPr>
          <p:cNvPr name="TextBox 10" id="10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11" id="11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D7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FF005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700124"/>
            </a:solidFill>
          </p:spPr>
        </p:sp>
      </p:grpSp>
      <p:sp>
        <p:nvSpPr>
          <p:cNvPr name="Freeform 6" id="6"/>
          <p:cNvSpPr/>
          <p:nvPr/>
        </p:nvSpPr>
        <p:spPr>
          <a:xfrm flipH="false" flipV="false" rot="0">
            <a:off x="1957639" y="0"/>
            <a:ext cx="13709782" cy="10287000"/>
          </a:xfrm>
          <a:custGeom>
            <a:avLst/>
            <a:gdLst/>
            <a:ahLst/>
            <a:cxnLst/>
            <a:rect r="r" b="b" t="t" l="l"/>
            <a:pathLst>
              <a:path h="10287000" w="13709782">
                <a:moveTo>
                  <a:pt x="0" y="0"/>
                </a:moveTo>
                <a:lnTo>
                  <a:pt x="13709782" y="0"/>
                </a:lnTo>
                <a:lnTo>
                  <a:pt x="13709782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8" id="8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CBA 2: A Life In Time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700124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DAFpqwIIH8s</dc:identifier>
  <dcterms:modified xsi:type="dcterms:W3CDTF">2011-08-01T06:04:30Z</dcterms:modified>
  <cp:revision>1</cp:revision>
  <dc:title>Ch. 37 - JC History CBA2</dc:title>
</cp:coreProperties>
</file>