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18288000" cy="10287000"/>
  <p:notesSz cx="6858000" cy="9144000"/>
  <p:embeddedFontLst>
    <p:embeddedFont>
      <p:font typeface="Arial Bold" charset="1" panose="020B0802020202020204"/>
      <p:regular r:id="rId17"/>
    </p:embeddedFont>
    <p:embeddedFont>
      <p:font typeface="Daydream" charset="1" panose="00000000000000000000"/>
      <p:regular r:id="rId18"/>
    </p:embeddedFont>
    <p:embeddedFont>
      <p:font typeface="Old Standard Bold" charset="1" panose="02040503050505020303"/>
      <p:regular r:id="rId19"/>
    </p:embeddedFont>
    <p:embeddedFont>
      <p:font typeface="Arialle" charset="1" panose="020B0604020202020204"/>
      <p:regular r:id="rId20"/>
    </p:embeddedFont>
    <p:embeddedFont>
      <p:font typeface="Arial" charset="1" panose="020B0502020202020204"/>
      <p:regular r:id="rId21"/>
    </p:embeddedFont>
    <p:embeddedFont>
      <p:font typeface="Arial Bold Italics" charset="1" panose="020B0802020202090204"/>
      <p:regular r:id="rId22"/>
    </p:embeddedFont>
    <p:embeddedFont>
      <p:font typeface="Arial Italics" charset="1" panose="020B0502020202090204"/>
      <p:regular r:id="rId2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slides/slide11.xml" Type="http://schemas.openxmlformats.org/officeDocument/2006/relationships/slide"/><Relationship Id="rId17" Target="fonts/font17.fntdata" Type="http://schemas.openxmlformats.org/officeDocument/2006/relationships/font"/><Relationship Id="rId18" Target="fonts/font18.fntdata" Type="http://schemas.openxmlformats.org/officeDocument/2006/relationships/font"/><Relationship Id="rId19" Target="fonts/font19.fntdata" Type="http://schemas.openxmlformats.org/officeDocument/2006/relationships/font"/><Relationship Id="rId2" Target="presProps.xml" Type="http://schemas.openxmlformats.org/officeDocument/2006/relationships/presProps"/><Relationship Id="rId20" Target="fonts/font20.fntdata" Type="http://schemas.openxmlformats.org/officeDocument/2006/relationships/font"/><Relationship Id="rId21" Target="fonts/font21.fntdata" Type="http://schemas.openxmlformats.org/officeDocument/2006/relationships/font"/><Relationship Id="rId22" Target="fonts/font22.fntdata" Type="http://schemas.openxmlformats.org/officeDocument/2006/relationships/font"/><Relationship Id="rId23" Target="fonts/font23.fntdata" Type="http://schemas.openxmlformats.org/officeDocument/2006/relationships/font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Relationship Id="rId4" Target="../media/image5.png" Type="http://schemas.openxmlformats.org/officeDocument/2006/relationships/image"/><Relationship Id="rId5" Target="../media/image6.sv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Relationship Id="rId4" Target="../media/image5.png" Type="http://schemas.openxmlformats.org/officeDocument/2006/relationships/image"/><Relationship Id="rId5" Target="../media/image6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Relationship Id="rId4" Target="../media/image5.png" Type="http://schemas.openxmlformats.org/officeDocument/2006/relationships/image"/><Relationship Id="rId5" Target="../media/image6.sv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Relationship Id="rId4" Target="../media/image5.png" Type="http://schemas.openxmlformats.org/officeDocument/2006/relationships/image"/><Relationship Id="rId5" Target="../media/image6.sv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Relationship Id="rId4" Target="../media/image5.png" Type="http://schemas.openxmlformats.org/officeDocument/2006/relationships/image"/><Relationship Id="rId5" Target="../media/image6.sv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Relationship Id="rId4" Target="../media/image5.png" Type="http://schemas.openxmlformats.org/officeDocument/2006/relationships/image"/><Relationship Id="rId5" Target="../media/image6.sv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Relationship Id="rId4" Target="../media/image5.png" Type="http://schemas.openxmlformats.org/officeDocument/2006/relationships/image"/><Relationship Id="rId5" Target="../media/image6.sv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Relationship Id="rId4" Target="../media/image5.png" Type="http://schemas.openxmlformats.org/officeDocument/2006/relationships/image"/><Relationship Id="rId5" Target="../media/image6.sv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https://www.jstor.org/stable/25254917" TargetMode="External" Type="http://schemas.openxmlformats.org/officeDocument/2006/relationships/hyperlink"/><Relationship Id="rId3" Target="https://www.youtube.com/watch?v=kRGKdmbYgYI&amp;t=1s" TargetMode="External" Type="http://schemas.openxmlformats.org/officeDocument/2006/relationships/hyperlink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7.png" Type="http://schemas.openxmlformats.org/officeDocument/2006/relationships/image"/><Relationship Id="rId3" Target="../media/image3.png" Type="http://schemas.openxmlformats.org/officeDocument/2006/relationships/image"/><Relationship Id="rId4" Target="../media/image4.svg" Type="http://schemas.openxmlformats.org/officeDocument/2006/relationships/image"/><Relationship Id="rId5" Target="../media/image5.png" Type="http://schemas.openxmlformats.org/officeDocument/2006/relationships/image"/><Relationship Id="rId6" Target="../media/image6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299646" y="0"/>
            <a:ext cx="20887310" cy="10287000"/>
          </a:xfrm>
          <a:custGeom>
            <a:avLst/>
            <a:gdLst/>
            <a:ahLst/>
            <a:cxnLst/>
            <a:rect r="r" b="b" t="t" l="l"/>
            <a:pathLst>
              <a:path h="10287000" w="20887310">
                <a:moveTo>
                  <a:pt x="0" y="0"/>
                </a:moveTo>
                <a:lnTo>
                  <a:pt x="20887309" y="0"/>
                </a:lnTo>
                <a:lnTo>
                  <a:pt x="20887309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351814" y="3471840"/>
            <a:ext cx="17584390" cy="153419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217"/>
              </a:lnSpc>
            </a:pPr>
            <a:r>
              <a:rPr lang="en-US" sz="8012" spc="360">
                <a:solidFill>
                  <a:srgbClr val="700124"/>
                </a:solidFill>
                <a:latin typeface="Arial Bold"/>
              </a:rPr>
              <a:t>CBA 2: A LIFE IN TIME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351797" y="3747307"/>
            <a:ext cx="17584398" cy="13356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366"/>
              </a:lnSpc>
            </a:pPr>
            <a:r>
              <a:rPr lang="en-US" sz="9014" spc="2704">
                <a:solidFill>
                  <a:srgbClr val="FFFFFF"/>
                </a:solidFill>
                <a:latin typeface="Daydream"/>
              </a:rPr>
              <a:t>cba 2: a life in time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15634243" y="-14772"/>
            <a:ext cx="2208279" cy="59127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4206"/>
              </a:lnSpc>
            </a:pPr>
            <a:r>
              <a:rPr lang="en-US" sz="3004">
                <a:solidFill>
                  <a:srgbClr val="FFFFFF"/>
                </a:solidFill>
                <a:latin typeface="Old Standard Bold"/>
              </a:rPr>
              <a:t>Chapter 37</a:t>
            </a:r>
          </a:p>
        </p:txBody>
      </p:sp>
      <p:grpSp>
        <p:nvGrpSpPr>
          <p:cNvPr name="Group 6" id="6"/>
          <p:cNvGrpSpPr/>
          <p:nvPr/>
        </p:nvGrpSpPr>
        <p:grpSpPr>
          <a:xfrm rot="0">
            <a:off x="14646202" y="9721305"/>
            <a:ext cx="3641798" cy="565695"/>
            <a:chOff x="0" y="0"/>
            <a:chExt cx="4855730" cy="754261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754261" cy="754261"/>
            </a:xfrm>
            <a:custGeom>
              <a:avLst/>
              <a:gdLst/>
              <a:ahLst/>
              <a:cxnLst/>
              <a:rect r="r" b="b" t="t" l="l"/>
              <a:pathLst>
                <a:path h="754261" w="754261">
                  <a:moveTo>
                    <a:pt x="0" y="0"/>
                  </a:moveTo>
                  <a:lnTo>
                    <a:pt x="754261" y="0"/>
                  </a:lnTo>
                  <a:lnTo>
                    <a:pt x="754261" y="754261"/>
                  </a:lnTo>
                  <a:lnTo>
                    <a:pt x="0" y="7542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" id="8"/>
            <p:cNvSpPr/>
            <p:nvPr/>
          </p:nvSpPr>
          <p:spPr>
            <a:xfrm flipH="false" flipV="false" rot="0">
              <a:off x="881261" y="0"/>
              <a:ext cx="754261" cy="754261"/>
            </a:xfrm>
            <a:custGeom>
              <a:avLst/>
              <a:gdLst/>
              <a:ahLst/>
              <a:cxnLst/>
              <a:rect r="r" b="b" t="t" l="l"/>
              <a:pathLst>
                <a:path h="754261" w="754261">
                  <a:moveTo>
                    <a:pt x="0" y="0"/>
                  </a:moveTo>
                  <a:lnTo>
                    <a:pt x="754260" y="0"/>
                  </a:lnTo>
                  <a:lnTo>
                    <a:pt x="754260" y="754261"/>
                  </a:lnTo>
                  <a:lnTo>
                    <a:pt x="0" y="7542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9" id="9"/>
            <p:cNvSpPr txBox="true"/>
            <p:nvPr/>
          </p:nvSpPr>
          <p:spPr>
            <a:xfrm rot="0">
              <a:off x="1760497" y="89264"/>
              <a:ext cx="3095233" cy="53763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>
                <a:lnSpc>
                  <a:spcPts val="3200"/>
                </a:lnSpc>
                <a:spcBef>
                  <a:spcPct val="0"/>
                </a:spcBef>
              </a:pPr>
              <a:r>
                <a:rPr lang="en-US" sz="2500">
                  <a:solidFill>
                    <a:srgbClr val="700124"/>
                  </a:solidFill>
                  <a:latin typeface="Arialle"/>
                </a:rPr>
                <a:t>@MsDoorley</a:t>
              </a:r>
            </a:p>
          </p:txBody>
        </p:sp>
      </p:grpSp>
      <p:sp>
        <p:nvSpPr>
          <p:cNvPr name="TextBox 10" id="10"/>
          <p:cNvSpPr txBox="true"/>
          <p:nvPr/>
        </p:nvSpPr>
        <p:spPr>
          <a:xfrm rot="0">
            <a:off x="0" y="9613901"/>
            <a:ext cx="8016664" cy="6730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00"/>
              </a:lnSpc>
            </a:pPr>
            <a:r>
              <a:rPr lang="en-US" sz="3500">
                <a:solidFill>
                  <a:srgbClr val="700124"/>
                </a:solidFill>
                <a:latin typeface="Arial Bold"/>
              </a:rPr>
              <a:t>Junior Cycle History Assessment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0"/>
            <a:ext cx="685800" cy="10287000"/>
            <a:chOff x="0" y="0"/>
            <a:chExt cx="914400" cy="137160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914400" cy="13716000"/>
            </a:xfrm>
            <a:custGeom>
              <a:avLst/>
              <a:gdLst/>
              <a:ahLst/>
              <a:cxnLst/>
              <a:rect r="r" b="b" t="t" l="l"/>
              <a:pathLst>
                <a:path h="13716000" w="914400">
                  <a:moveTo>
                    <a:pt x="0" y="0"/>
                  </a:moveTo>
                  <a:lnTo>
                    <a:pt x="914400" y="0"/>
                  </a:lnTo>
                  <a:lnTo>
                    <a:pt x="914400" y="13716000"/>
                  </a:lnTo>
                  <a:lnTo>
                    <a:pt x="0" y="13716000"/>
                  </a:lnTo>
                  <a:close/>
                </a:path>
              </a:pathLst>
            </a:custGeom>
            <a:solidFill>
              <a:srgbClr val="FF0050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16939260" y="0"/>
            <a:ext cx="1371600" cy="10287000"/>
            <a:chOff x="0" y="0"/>
            <a:chExt cx="1828800" cy="137160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1828800" cy="13716000"/>
            </a:xfrm>
            <a:custGeom>
              <a:avLst/>
              <a:gdLst/>
              <a:ahLst/>
              <a:cxnLst/>
              <a:rect r="r" b="b" t="t" l="l"/>
              <a:pathLst>
                <a:path h="13716000" w="1828800">
                  <a:moveTo>
                    <a:pt x="0" y="0"/>
                  </a:moveTo>
                  <a:lnTo>
                    <a:pt x="1828800" y="0"/>
                  </a:lnTo>
                  <a:lnTo>
                    <a:pt x="1828800" y="13716000"/>
                  </a:lnTo>
                  <a:lnTo>
                    <a:pt x="0" y="13716000"/>
                  </a:lnTo>
                  <a:close/>
                </a:path>
              </a:pathLst>
            </a:custGeom>
            <a:solidFill>
              <a:srgbClr val="700124"/>
            </a:solidFill>
          </p:spPr>
        </p:sp>
      </p:grpSp>
      <p:sp>
        <p:nvSpPr>
          <p:cNvPr name="TextBox 6" id="6"/>
          <p:cNvSpPr txBox="true"/>
          <p:nvPr/>
        </p:nvSpPr>
        <p:spPr>
          <a:xfrm rot="-5400000">
            <a:off x="-3736869" y="4806950"/>
            <a:ext cx="8016664" cy="6730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00"/>
              </a:lnSpc>
            </a:pPr>
            <a:r>
              <a:rPr lang="en-US" sz="3500">
                <a:solidFill>
                  <a:srgbClr val="FFFFFF"/>
                </a:solidFill>
                <a:latin typeface="Arial Bold"/>
              </a:rPr>
              <a:t>Strand One: The Nature of History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028700" y="714375"/>
            <a:ext cx="15609955" cy="15303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200"/>
              </a:lnSpc>
            </a:pPr>
            <a:r>
              <a:rPr lang="en-US" sz="8000">
                <a:solidFill>
                  <a:srgbClr val="700124"/>
                </a:solidFill>
                <a:latin typeface="Arial Bold"/>
              </a:rPr>
              <a:t>Writing up your research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028700" y="2111374"/>
            <a:ext cx="15609955" cy="30473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734059" indent="-367030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000000"/>
                </a:solidFill>
                <a:latin typeface="Arial"/>
              </a:rPr>
              <a:t>When you have finished your research, you will then write up your findings and present them in the form of a written record. </a:t>
            </a:r>
          </a:p>
          <a:p>
            <a:pPr algn="l" marL="734059" indent="-367030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000000"/>
                </a:solidFill>
                <a:latin typeface="Arial"/>
              </a:rPr>
              <a:t>Your written record may be presented as:</a:t>
            </a:r>
          </a:p>
          <a:p>
            <a:pPr algn="l" marL="1468119" indent="-489373" lvl="2">
              <a:lnSpc>
                <a:spcPts val="4759"/>
              </a:lnSpc>
              <a:buFont typeface="Arial"/>
              <a:buChar char="⚬"/>
            </a:pPr>
            <a:r>
              <a:rPr lang="en-US" sz="3399">
                <a:solidFill>
                  <a:srgbClr val="000000"/>
                </a:solidFill>
                <a:latin typeface="Arial"/>
              </a:rPr>
              <a:t>A news article, an essay, a blog, a script for a podcast, a letter to a journal or newspaper, an obituary, a speech, etc.</a:t>
            </a:r>
          </a:p>
        </p:txBody>
      </p:sp>
      <p:sp>
        <p:nvSpPr>
          <p:cNvPr name="TextBox 9" id="9"/>
          <p:cNvSpPr txBox="true"/>
          <p:nvPr/>
        </p:nvSpPr>
        <p:spPr>
          <a:xfrm rot="5400000">
            <a:off x="13527088" y="4760912"/>
            <a:ext cx="8229600" cy="7651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00"/>
              </a:lnSpc>
            </a:pPr>
            <a:r>
              <a:rPr lang="en-US" sz="4000">
                <a:solidFill>
                  <a:srgbClr val="FFFFFF"/>
                </a:solidFill>
                <a:latin typeface="Arial Bold"/>
              </a:rPr>
              <a:t>CBA 2: A Life In Time</a:t>
            </a:r>
          </a:p>
        </p:txBody>
      </p:sp>
      <p:grpSp>
        <p:nvGrpSpPr>
          <p:cNvPr name="Group 10" id="10"/>
          <p:cNvGrpSpPr/>
          <p:nvPr/>
        </p:nvGrpSpPr>
        <p:grpSpPr>
          <a:xfrm rot="0">
            <a:off x="13297462" y="9721305"/>
            <a:ext cx="3641798" cy="565695"/>
            <a:chOff x="0" y="0"/>
            <a:chExt cx="4855730" cy="754261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754261" cy="754261"/>
            </a:xfrm>
            <a:custGeom>
              <a:avLst/>
              <a:gdLst/>
              <a:ahLst/>
              <a:cxnLst/>
              <a:rect r="r" b="b" t="t" l="l"/>
              <a:pathLst>
                <a:path h="754261" w="754261">
                  <a:moveTo>
                    <a:pt x="0" y="0"/>
                  </a:moveTo>
                  <a:lnTo>
                    <a:pt x="754261" y="0"/>
                  </a:lnTo>
                  <a:lnTo>
                    <a:pt x="754261" y="754261"/>
                  </a:lnTo>
                  <a:lnTo>
                    <a:pt x="0" y="7542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881261" y="0"/>
              <a:ext cx="754261" cy="754261"/>
            </a:xfrm>
            <a:custGeom>
              <a:avLst/>
              <a:gdLst/>
              <a:ahLst/>
              <a:cxnLst/>
              <a:rect r="r" b="b" t="t" l="l"/>
              <a:pathLst>
                <a:path h="754261" w="754261">
                  <a:moveTo>
                    <a:pt x="0" y="0"/>
                  </a:moveTo>
                  <a:lnTo>
                    <a:pt x="754260" y="0"/>
                  </a:lnTo>
                  <a:lnTo>
                    <a:pt x="754260" y="754261"/>
                  </a:lnTo>
                  <a:lnTo>
                    <a:pt x="0" y="7542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3" id="13"/>
            <p:cNvSpPr txBox="true"/>
            <p:nvPr/>
          </p:nvSpPr>
          <p:spPr>
            <a:xfrm rot="0">
              <a:off x="1760497" y="89264"/>
              <a:ext cx="3095233" cy="53763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>
                <a:lnSpc>
                  <a:spcPts val="3200"/>
                </a:lnSpc>
                <a:spcBef>
                  <a:spcPct val="0"/>
                </a:spcBef>
              </a:pPr>
              <a:r>
                <a:rPr lang="en-US" sz="2500">
                  <a:solidFill>
                    <a:srgbClr val="700124"/>
                  </a:solidFill>
                  <a:latin typeface="Arialle"/>
                </a:rPr>
                <a:t>@MsDoorley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0"/>
            <a:ext cx="685800" cy="10287000"/>
            <a:chOff x="0" y="0"/>
            <a:chExt cx="914400" cy="137160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914400" cy="13716000"/>
            </a:xfrm>
            <a:custGeom>
              <a:avLst/>
              <a:gdLst/>
              <a:ahLst/>
              <a:cxnLst/>
              <a:rect r="r" b="b" t="t" l="l"/>
              <a:pathLst>
                <a:path h="13716000" w="914400">
                  <a:moveTo>
                    <a:pt x="0" y="0"/>
                  </a:moveTo>
                  <a:lnTo>
                    <a:pt x="914400" y="0"/>
                  </a:lnTo>
                  <a:lnTo>
                    <a:pt x="914400" y="13716000"/>
                  </a:lnTo>
                  <a:lnTo>
                    <a:pt x="0" y="13716000"/>
                  </a:lnTo>
                  <a:close/>
                </a:path>
              </a:pathLst>
            </a:custGeom>
            <a:solidFill>
              <a:srgbClr val="FF0050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16939260" y="0"/>
            <a:ext cx="1371600" cy="10287000"/>
            <a:chOff x="0" y="0"/>
            <a:chExt cx="1828800" cy="137160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1828800" cy="13716000"/>
            </a:xfrm>
            <a:custGeom>
              <a:avLst/>
              <a:gdLst/>
              <a:ahLst/>
              <a:cxnLst/>
              <a:rect r="r" b="b" t="t" l="l"/>
              <a:pathLst>
                <a:path h="13716000" w="1828800">
                  <a:moveTo>
                    <a:pt x="0" y="0"/>
                  </a:moveTo>
                  <a:lnTo>
                    <a:pt x="1828800" y="0"/>
                  </a:lnTo>
                  <a:lnTo>
                    <a:pt x="1828800" y="13716000"/>
                  </a:lnTo>
                  <a:lnTo>
                    <a:pt x="0" y="13716000"/>
                  </a:lnTo>
                  <a:close/>
                </a:path>
              </a:pathLst>
            </a:custGeom>
            <a:solidFill>
              <a:srgbClr val="700124"/>
            </a:solidFill>
          </p:spPr>
        </p:sp>
      </p:grpSp>
      <p:sp>
        <p:nvSpPr>
          <p:cNvPr name="TextBox 6" id="6"/>
          <p:cNvSpPr txBox="true"/>
          <p:nvPr/>
        </p:nvSpPr>
        <p:spPr>
          <a:xfrm rot="-5400000">
            <a:off x="-3736869" y="4806950"/>
            <a:ext cx="8016664" cy="6730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00"/>
              </a:lnSpc>
            </a:pPr>
            <a:r>
              <a:rPr lang="en-US" sz="3500">
                <a:solidFill>
                  <a:srgbClr val="FFFFFF"/>
                </a:solidFill>
                <a:latin typeface="Arial Bold"/>
              </a:rPr>
              <a:t>Strand One: The Nature of History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028700" y="714375"/>
            <a:ext cx="15609955" cy="15303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200"/>
              </a:lnSpc>
            </a:pPr>
            <a:r>
              <a:rPr lang="en-US" sz="8000">
                <a:solidFill>
                  <a:srgbClr val="700124"/>
                </a:solidFill>
                <a:latin typeface="Arial Bold"/>
              </a:rPr>
              <a:t>Success Criteria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028700" y="2111374"/>
            <a:ext cx="15609955" cy="30473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734059" indent="-367030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000000"/>
                </a:solidFill>
                <a:latin typeface="Arial"/>
              </a:rPr>
              <a:t>When you have finished your research, you will then write up your findings and present them in the form of a written record. </a:t>
            </a:r>
          </a:p>
          <a:p>
            <a:pPr algn="l" marL="734059" indent="-367030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000000"/>
                </a:solidFill>
                <a:latin typeface="Arial"/>
              </a:rPr>
              <a:t>Your written record may be presented as:</a:t>
            </a:r>
          </a:p>
          <a:p>
            <a:pPr algn="l" marL="1468119" indent="-489373" lvl="2">
              <a:lnSpc>
                <a:spcPts val="4759"/>
              </a:lnSpc>
              <a:buFont typeface="Arial"/>
              <a:buChar char="⚬"/>
            </a:pPr>
            <a:r>
              <a:rPr lang="en-US" sz="3399">
                <a:solidFill>
                  <a:srgbClr val="000000"/>
                </a:solidFill>
                <a:latin typeface="Arial"/>
              </a:rPr>
              <a:t>A news article, an essay, a blog, a script for a podcast, a letter to a journal or newspaper, an obituary, a speech, etc.</a:t>
            </a:r>
          </a:p>
        </p:txBody>
      </p:sp>
      <p:sp>
        <p:nvSpPr>
          <p:cNvPr name="TextBox 9" id="9"/>
          <p:cNvSpPr txBox="true"/>
          <p:nvPr/>
        </p:nvSpPr>
        <p:spPr>
          <a:xfrm rot="5400000">
            <a:off x="13527088" y="4760912"/>
            <a:ext cx="8229600" cy="7651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00"/>
              </a:lnSpc>
            </a:pPr>
            <a:r>
              <a:rPr lang="en-US" sz="4000">
                <a:solidFill>
                  <a:srgbClr val="FFFFFF"/>
                </a:solidFill>
                <a:latin typeface="Arial Bold"/>
              </a:rPr>
              <a:t>CBA 2: A Life In Time</a:t>
            </a:r>
          </a:p>
        </p:txBody>
      </p:sp>
      <p:grpSp>
        <p:nvGrpSpPr>
          <p:cNvPr name="Group 10" id="10"/>
          <p:cNvGrpSpPr/>
          <p:nvPr/>
        </p:nvGrpSpPr>
        <p:grpSpPr>
          <a:xfrm rot="0">
            <a:off x="13297462" y="9721305"/>
            <a:ext cx="3641798" cy="565695"/>
            <a:chOff x="0" y="0"/>
            <a:chExt cx="4855730" cy="754261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754261" cy="754261"/>
            </a:xfrm>
            <a:custGeom>
              <a:avLst/>
              <a:gdLst/>
              <a:ahLst/>
              <a:cxnLst/>
              <a:rect r="r" b="b" t="t" l="l"/>
              <a:pathLst>
                <a:path h="754261" w="754261">
                  <a:moveTo>
                    <a:pt x="0" y="0"/>
                  </a:moveTo>
                  <a:lnTo>
                    <a:pt x="754261" y="0"/>
                  </a:lnTo>
                  <a:lnTo>
                    <a:pt x="754261" y="754261"/>
                  </a:lnTo>
                  <a:lnTo>
                    <a:pt x="0" y="7542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881261" y="0"/>
              <a:ext cx="754261" cy="754261"/>
            </a:xfrm>
            <a:custGeom>
              <a:avLst/>
              <a:gdLst/>
              <a:ahLst/>
              <a:cxnLst/>
              <a:rect r="r" b="b" t="t" l="l"/>
              <a:pathLst>
                <a:path h="754261" w="754261">
                  <a:moveTo>
                    <a:pt x="0" y="0"/>
                  </a:moveTo>
                  <a:lnTo>
                    <a:pt x="754260" y="0"/>
                  </a:lnTo>
                  <a:lnTo>
                    <a:pt x="754260" y="754261"/>
                  </a:lnTo>
                  <a:lnTo>
                    <a:pt x="0" y="7542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3" id="13"/>
            <p:cNvSpPr txBox="true"/>
            <p:nvPr/>
          </p:nvSpPr>
          <p:spPr>
            <a:xfrm rot="0">
              <a:off x="1760497" y="89264"/>
              <a:ext cx="3095233" cy="53763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>
                <a:lnSpc>
                  <a:spcPts val="3200"/>
                </a:lnSpc>
                <a:spcBef>
                  <a:spcPct val="0"/>
                </a:spcBef>
              </a:pPr>
              <a:r>
                <a:rPr lang="en-US" sz="2500">
                  <a:solidFill>
                    <a:srgbClr val="700124"/>
                  </a:solidFill>
                  <a:latin typeface="Arialle"/>
                </a:rPr>
                <a:t>@MsDoorley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0"/>
            <a:ext cx="685800" cy="10287000"/>
            <a:chOff x="0" y="0"/>
            <a:chExt cx="914400" cy="137160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914400" cy="13716000"/>
            </a:xfrm>
            <a:custGeom>
              <a:avLst/>
              <a:gdLst/>
              <a:ahLst/>
              <a:cxnLst/>
              <a:rect r="r" b="b" t="t" l="l"/>
              <a:pathLst>
                <a:path h="13716000" w="914400">
                  <a:moveTo>
                    <a:pt x="0" y="0"/>
                  </a:moveTo>
                  <a:lnTo>
                    <a:pt x="914400" y="0"/>
                  </a:lnTo>
                  <a:lnTo>
                    <a:pt x="914400" y="13716000"/>
                  </a:lnTo>
                  <a:lnTo>
                    <a:pt x="0" y="13716000"/>
                  </a:lnTo>
                  <a:close/>
                </a:path>
              </a:pathLst>
            </a:custGeom>
            <a:solidFill>
              <a:srgbClr val="FF0050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16939260" y="0"/>
            <a:ext cx="1371600" cy="10287000"/>
            <a:chOff x="0" y="0"/>
            <a:chExt cx="1828800" cy="137160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1828800" cy="13716000"/>
            </a:xfrm>
            <a:custGeom>
              <a:avLst/>
              <a:gdLst/>
              <a:ahLst/>
              <a:cxnLst/>
              <a:rect r="r" b="b" t="t" l="l"/>
              <a:pathLst>
                <a:path h="13716000" w="1828800">
                  <a:moveTo>
                    <a:pt x="0" y="0"/>
                  </a:moveTo>
                  <a:lnTo>
                    <a:pt x="1828800" y="0"/>
                  </a:lnTo>
                  <a:lnTo>
                    <a:pt x="1828800" y="13716000"/>
                  </a:lnTo>
                  <a:lnTo>
                    <a:pt x="0" y="13716000"/>
                  </a:lnTo>
                  <a:close/>
                </a:path>
              </a:pathLst>
            </a:custGeom>
            <a:solidFill>
              <a:srgbClr val="700124"/>
            </a:solidFill>
          </p:spPr>
        </p:sp>
      </p:grpSp>
      <p:sp>
        <p:nvSpPr>
          <p:cNvPr name="TextBox 6" id="6"/>
          <p:cNvSpPr txBox="true"/>
          <p:nvPr/>
        </p:nvSpPr>
        <p:spPr>
          <a:xfrm rot="-5400000">
            <a:off x="-3736869" y="4806950"/>
            <a:ext cx="8016664" cy="6730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00"/>
              </a:lnSpc>
            </a:pPr>
            <a:r>
              <a:rPr lang="en-US" sz="3500">
                <a:solidFill>
                  <a:srgbClr val="FFFFFF"/>
                </a:solidFill>
                <a:latin typeface="Arial Bold"/>
              </a:rPr>
              <a:t>Strand One: The Nature of History</a:t>
            </a:r>
          </a:p>
        </p:txBody>
      </p:sp>
      <p:sp>
        <p:nvSpPr>
          <p:cNvPr name="TextBox 7" id="7"/>
          <p:cNvSpPr txBox="true"/>
          <p:nvPr/>
        </p:nvSpPr>
        <p:spPr>
          <a:xfrm rot="5400000">
            <a:off x="13527088" y="4760912"/>
            <a:ext cx="8229600" cy="7651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00"/>
              </a:lnSpc>
            </a:pPr>
            <a:r>
              <a:rPr lang="en-US" sz="4000">
                <a:solidFill>
                  <a:srgbClr val="FFFFFF"/>
                </a:solidFill>
                <a:latin typeface="Arial Bold"/>
              </a:rPr>
              <a:t>Chapter One: The Historian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028700" y="488406"/>
            <a:ext cx="15609955" cy="15303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200"/>
              </a:lnSpc>
            </a:pPr>
            <a:r>
              <a:rPr lang="en-US" sz="8000">
                <a:solidFill>
                  <a:srgbClr val="700124"/>
                </a:solidFill>
                <a:latin typeface="Arial Bold"/>
              </a:rPr>
              <a:t>Learning Outcomes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028700" y="1933030"/>
            <a:ext cx="15609955" cy="77882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rial Bold"/>
              </a:rPr>
              <a:t>2.11 MAKE CONNECTIONS</a:t>
            </a:r>
            <a:r>
              <a:rPr lang="en-US" sz="2000">
                <a:solidFill>
                  <a:srgbClr val="000000"/>
                </a:solidFill>
                <a:latin typeface="Arial"/>
              </a:rPr>
              <a:t> between local, personal or family history and wider national and/ or international personalities, issues and events.</a:t>
            </a:r>
          </a:p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rial Bold"/>
              </a:rPr>
              <a:t>1.1 DEVELOP </a:t>
            </a:r>
            <a:r>
              <a:rPr lang="en-US" sz="2000">
                <a:solidFill>
                  <a:srgbClr val="000000"/>
                </a:solidFill>
                <a:latin typeface="Arial"/>
              </a:rPr>
              <a:t>a sense of historical empathy by viewing people, issues and events encountered in their study of the past in their historical context.</a:t>
            </a:r>
          </a:p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rial Bold"/>
              </a:rPr>
              <a:t>1.2 CONSIDER </a:t>
            </a:r>
            <a:r>
              <a:rPr lang="en-US" sz="2000">
                <a:solidFill>
                  <a:srgbClr val="000000"/>
                </a:solidFill>
                <a:latin typeface="Arial"/>
              </a:rPr>
              <a:t>contentious or controversial issues in history from more than one perspective and DISCUSS the historical roots of a contentious or controversial issue or theme in the contemporary world.</a:t>
            </a:r>
          </a:p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rial Bold"/>
              </a:rPr>
              <a:t>1.3 APPRECIATE</a:t>
            </a:r>
            <a:r>
              <a:rPr lang="en-US" sz="2000">
                <a:solidFill>
                  <a:srgbClr val="000000"/>
                </a:solidFill>
                <a:latin typeface="Arial"/>
              </a:rPr>
              <a:t> their cultural inheritance through recognising historically significant places and buildings and </a:t>
            </a:r>
            <a:r>
              <a:rPr lang="en-US" sz="2000">
                <a:solidFill>
                  <a:srgbClr val="000000"/>
                </a:solidFill>
                <a:latin typeface="Arial Bold"/>
              </a:rPr>
              <a:t>DISCUSSING </a:t>
            </a:r>
            <a:r>
              <a:rPr lang="en-US" sz="2000">
                <a:solidFill>
                  <a:srgbClr val="000000"/>
                </a:solidFill>
                <a:latin typeface="Arial"/>
              </a:rPr>
              <a:t>why historical personalities, events and issues are commemorated.</a:t>
            </a:r>
          </a:p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rial Bold"/>
              </a:rPr>
              <a:t>1.4 DEMONSTRATE</a:t>
            </a:r>
            <a:r>
              <a:rPr lang="en-US" sz="2000">
                <a:solidFill>
                  <a:srgbClr val="000000"/>
                </a:solidFill>
                <a:latin typeface="Arial"/>
              </a:rPr>
              <a:t> awareness of historical concepts, such as source and evidence; fact and opinion; viewpoint and objectivity; cause and consequence; change and continuity; time and space.</a:t>
            </a:r>
          </a:p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rial Bold"/>
              </a:rPr>
              <a:t>1.5 INVESTIGATE</a:t>
            </a:r>
            <a:r>
              <a:rPr lang="en-US" sz="2000">
                <a:solidFill>
                  <a:srgbClr val="000000"/>
                </a:solidFill>
                <a:latin typeface="Arial"/>
              </a:rPr>
              <a:t> the job of the historian, including how s/he finds and uses evidence to form historical judgements which may be revised and reinterpreted in the light of new evidence.</a:t>
            </a:r>
          </a:p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rial Bold"/>
              </a:rPr>
              <a:t>1.6 DEBATE</a:t>
            </a:r>
            <a:r>
              <a:rPr lang="en-US" sz="2000">
                <a:solidFill>
                  <a:srgbClr val="000000"/>
                </a:solidFill>
                <a:latin typeface="Arial"/>
              </a:rPr>
              <a:t> the usefulness and limitations of different types of primary and secondary sources of historical evidence, such as written, visual, aural, oral and tactile evidence; and </a:t>
            </a:r>
            <a:r>
              <a:rPr lang="en-US" sz="2000">
                <a:solidFill>
                  <a:srgbClr val="000000"/>
                </a:solidFill>
                <a:latin typeface="Arial Bold"/>
              </a:rPr>
              <a:t>APPRECIATE </a:t>
            </a:r>
            <a:r>
              <a:rPr lang="en-US" sz="2000">
                <a:solidFill>
                  <a:srgbClr val="000000"/>
                </a:solidFill>
                <a:latin typeface="Arial"/>
              </a:rPr>
              <a:t>the contribution of archaeology and new technology to historical enquiry.</a:t>
            </a:r>
          </a:p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rial Bold"/>
              </a:rPr>
              <a:t>1.7 DEVELOP</a:t>
            </a:r>
            <a:r>
              <a:rPr lang="en-US" sz="2000">
                <a:solidFill>
                  <a:srgbClr val="000000"/>
                </a:solidFill>
                <a:latin typeface="Arial"/>
              </a:rPr>
              <a:t> historical judgements based on evidence about personalities, issues and events in the past, showing awareness of historical significance.</a:t>
            </a:r>
          </a:p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rial Bold"/>
              </a:rPr>
              <a:t>1.8 INVESTIGATE</a:t>
            </a:r>
            <a:r>
              <a:rPr lang="en-US" sz="2000">
                <a:solidFill>
                  <a:srgbClr val="000000"/>
                </a:solidFill>
                <a:latin typeface="Arial"/>
              </a:rPr>
              <a:t> a repository of historical evidence such as a museum, library, heritage centre, digital or other archive or exhibition.</a:t>
            </a:r>
          </a:p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rial Bold"/>
              </a:rPr>
              <a:t>1.9 DEMONSTRATE</a:t>
            </a:r>
            <a:r>
              <a:rPr lang="en-US" sz="2000">
                <a:solidFill>
                  <a:srgbClr val="000000"/>
                </a:solidFill>
                <a:latin typeface="Arial"/>
              </a:rPr>
              <a:t> awareness of the significance of the history of Ireland and of Europe and the wider world across various dimensions, including political, social, economic, religious, cultural and scientific dimensions.</a:t>
            </a:r>
          </a:p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rial Bold"/>
              </a:rPr>
              <a:t>1.10 DEMONSTRATE</a:t>
            </a:r>
            <a:r>
              <a:rPr lang="en-US" sz="2000">
                <a:solidFill>
                  <a:srgbClr val="000000"/>
                </a:solidFill>
                <a:latin typeface="Arial"/>
              </a:rPr>
              <a:t> chronological awareness by creating and maintaining timelines to locate personalities, issues and events in their appropriate historical eras.</a:t>
            </a:r>
          </a:p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rial Bold"/>
              </a:rPr>
              <a:t>1.11 MAKE CONNECTIONS AND COMPARISONS</a:t>
            </a:r>
            <a:r>
              <a:rPr lang="en-US" sz="2000">
                <a:solidFill>
                  <a:srgbClr val="000000"/>
                </a:solidFill>
                <a:latin typeface="Arial"/>
              </a:rPr>
              <a:t> between people, issues and events in different places and historical eras.</a:t>
            </a:r>
          </a:p>
        </p:txBody>
      </p:sp>
      <p:grpSp>
        <p:nvGrpSpPr>
          <p:cNvPr name="Group 10" id="10"/>
          <p:cNvGrpSpPr/>
          <p:nvPr/>
        </p:nvGrpSpPr>
        <p:grpSpPr>
          <a:xfrm rot="0">
            <a:off x="13297462" y="9721305"/>
            <a:ext cx="3641798" cy="565695"/>
            <a:chOff x="0" y="0"/>
            <a:chExt cx="4855730" cy="754261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754261" cy="754261"/>
            </a:xfrm>
            <a:custGeom>
              <a:avLst/>
              <a:gdLst/>
              <a:ahLst/>
              <a:cxnLst/>
              <a:rect r="r" b="b" t="t" l="l"/>
              <a:pathLst>
                <a:path h="754261" w="754261">
                  <a:moveTo>
                    <a:pt x="0" y="0"/>
                  </a:moveTo>
                  <a:lnTo>
                    <a:pt x="754261" y="0"/>
                  </a:lnTo>
                  <a:lnTo>
                    <a:pt x="754261" y="754261"/>
                  </a:lnTo>
                  <a:lnTo>
                    <a:pt x="0" y="7542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881261" y="0"/>
              <a:ext cx="754261" cy="754261"/>
            </a:xfrm>
            <a:custGeom>
              <a:avLst/>
              <a:gdLst/>
              <a:ahLst/>
              <a:cxnLst/>
              <a:rect r="r" b="b" t="t" l="l"/>
              <a:pathLst>
                <a:path h="754261" w="754261">
                  <a:moveTo>
                    <a:pt x="0" y="0"/>
                  </a:moveTo>
                  <a:lnTo>
                    <a:pt x="754260" y="0"/>
                  </a:lnTo>
                  <a:lnTo>
                    <a:pt x="754260" y="754261"/>
                  </a:lnTo>
                  <a:lnTo>
                    <a:pt x="0" y="7542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3" id="13"/>
            <p:cNvSpPr txBox="true"/>
            <p:nvPr/>
          </p:nvSpPr>
          <p:spPr>
            <a:xfrm rot="0">
              <a:off x="1760497" y="89264"/>
              <a:ext cx="3095233" cy="53763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>
                <a:lnSpc>
                  <a:spcPts val="3200"/>
                </a:lnSpc>
                <a:spcBef>
                  <a:spcPct val="0"/>
                </a:spcBef>
              </a:pPr>
              <a:r>
                <a:rPr lang="en-US" sz="2500">
                  <a:solidFill>
                    <a:srgbClr val="700124"/>
                  </a:solidFill>
                  <a:latin typeface="Arialle"/>
                </a:rPr>
                <a:t>@MsDoorley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0"/>
            <a:ext cx="685800" cy="10287000"/>
            <a:chOff x="0" y="0"/>
            <a:chExt cx="914400" cy="137160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914400" cy="13716000"/>
            </a:xfrm>
            <a:custGeom>
              <a:avLst/>
              <a:gdLst/>
              <a:ahLst/>
              <a:cxnLst/>
              <a:rect r="r" b="b" t="t" l="l"/>
              <a:pathLst>
                <a:path h="13716000" w="914400">
                  <a:moveTo>
                    <a:pt x="0" y="0"/>
                  </a:moveTo>
                  <a:lnTo>
                    <a:pt x="914400" y="0"/>
                  </a:lnTo>
                  <a:lnTo>
                    <a:pt x="914400" y="13716000"/>
                  </a:lnTo>
                  <a:lnTo>
                    <a:pt x="0" y="13716000"/>
                  </a:lnTo>
                  <a:close/>
                </a:path>
              </a:pathLst>
            </a:custGeom>
            <a:solidFill>
              <a:srgbClr val="FF0050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16939260" y="0"/>
            <a:ext cx="1371600" cy="10287000"/>
            <a:chOff x="0" y="0"/>
            <a:chExt cx="1828800" cy="137160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1828800" cy="13716000"/>
            </a:xfrm>
            <a:custGeom>
              <a:avLst/>
              <a:gdLst/>
              <a:ahLst/>
              <a:cxnLst/>
              <a:rect r="r" b="b" t="t" l="l"/>
              <a:pathLst>
                <a:path h="13716000" w="1828800">
                  <a:moveTo>
                    <a:pt x="0" y="0"/>
                  </a:moveTo>
                  <a:lnTo>
                    <a:pt x="1828800" y="0"/>
                  </a:lnTo>
                  <a:lnTo>
                    <a:pt x="1828800" y="13716000"/>
                  </a:lnTo>
                  <a:lnTo>
                    <a:pt x="0" y="13716000"/>
                  </a:lnTo>
                  <a:close/>
                </a:path>
              </a:pathLst>
            </a:custGeom>
            <a:solidFill>
              <a:srgbClr val="700124"/>
            </a:solidFill>
          </p:spPr>
        </p:sp>
      </p:grpSp>
      <p:sp>
        <p:nvSpPr>
          <p:cNvPr name="TextBox 6" id="6"/>
          <p:cNvSpPr txBox="true"/>
          <p:nvPr/>
        </p:nvSpPr>
        <p:spPr>
          <a:xfrm rot="-5400000">
            <a:off x="-3736869" y="4806950"/>
            <a:ext cx="8016664" cy="6730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00"/>
              </a:lnSpc>
            </a:pPr>
            <a:r>
              <a:rPr lang="en-US" sz="3500">
                <a:solidFill>
                  <a:srgbClr val="FFFFFF"/>
                </a:solidFill>
                <a:latin typeface="Arial Bold"/>
              </a:rPr>
              <a:t>Strand One: The Nature of History</a:t>
            </a:r>
          </a:p>
        </p:txBody>
      </p:sp>
      <p:sp>
        <p:nvSpPr>
          <p:cNvPr name="TextBox 7" id="7"/>
          <p:cNvSpPr txBox="true"/>
          <p:nvPr/>
        </p:nvSpPr>
        <p:spPr>
          <a:xfrm rot="5400000">
            <a:off x="13527088" y="4760912"/>
            <a:ext cx="8229600" cy="7651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00"/>
              </a:lnSpc>
            </a:pPr>
            <a:r>
              <a:rPr lang="en-US" sz="4000">
                <a:solidFill>
                  <a:srgbClr val="FFFFFF"/>
                </a:solidFill>
                <a:latin typeface="Arial Bold"/>
              </a:rPr>
              <a:t>CBA 2: A Life In Time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028700" y="714375"/>
            <a:ext cx="15609955" cy="15303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200"/>
              </a:lnSpc>
            </a:pPr>
            <a:r>
              <a:rPr lang="en-US" sz="8000">
                <a:solidFill>
                  <a:srgbClr val="700124"/>
                </a:solidFill>
                <a:latin typeface="Arial Bold"/>
              </a:rPr>
              <a:t>What is CBA 2?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028700" y="2111374"/>
            <a:ext cx="15609955" cy="48475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734059" indent="-367030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000000"/>
                </a:solidFill>
                <a:latin typeface="Arial"/>
              </a:rPr>
              <a:t>CBA 2 takes place in </a:t>
            </a:r>
            <a:r>
              <a:rPr lang="en-US" sz="3399">
                <a:solidFill>
                  <a:srgbClr val="700124"/>
                </a:solidFill>
                <a:latin typeface="Arial Bold"/>
              </a:rPr>
              <a:t>Third Year</a:t>
            </a:r>
            <a:r>
              <a:rPr lang="en-US" sz="3399">
                <a:solidFill>
                  <a:srgbClr val="000000"/>
                </a:solidFill>
                <a:latin typeface="Arial"/>
              </a:rPr>
              <a:t>. </a:t>
            </a:r>
          </a:p>
          <a:p>
            <a:pPr algn="l" marL="734059" indent="-367030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000000"/>
                </a:solidFill>
                <a:latin typeface="Arial"/>
              </a:rPr>
              <a:t>CBA 2 is a </a:t>
            </a:r>
            <a:r>
              <a:rPr lang="en-US" sz="3399">
                <a:solidFill>
                  <a:srgbClr val="700124"/>
                </a:solidFill>
                <a:latin typeface="Arial Bold"/>
              </a:rPr>
              <a:t>written record </a:t>
            </a:r>
            <a:r>
              <a:rPr lang="en-US" sz="3399">
                <a:solidFill>
                  <a:srgbClr val="000000"/>
                </a:solidFill>
                <a:latin typeface="Arial"/>
              </a:rPr>
              <a:t>– for example, a news article, an essay, a blog, a script for a podcast, a letter to a journal or newspaper, an obituary, a speech, etc.</a:t>
            </a:r>
          </a:p>
          <a:p>
            <a:pPr algn="l" marL="734059" indent="-367030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000000"/>
                </a:solidFill>
                <a:latin typeface="Arial"/>
              </a:rPr>
              <a:t>For CBA 2, you will be researching </a:t>
            </a:r>
            <a:r>
              <a:rPr lang="en-US" sz="3399">
                <a:solidFill>
                  <a:srgbClr val="700124"/>
                </a:solidFill>
                <a:latin typeface="Arial Bold"/>
              </a:rPr>
              <a:t>the life of a person in history</a:t>
            </a:r>
            <a:r>
              <a:rPr lang="en-US" sz="3399">
                <a:solidFill>
                  <a:srgbClr val="000000"/>
                </a:solidFill>
                <a:latin typeface="Arial"/>
              </a:rPr>
              <a:t>. You can look at the life of anyone who has made a significant contribution to history, giving you the freedom to research the life of someone you are interested in from a part of history you like.</a:t>
            </a:r>
          </a:p>
        </p:txBody>
      </p:sp>
      <p:grpSp>
        <p:nvGrpSpPr>
          <p:cNvPr name="Group 10" id="10"/>
          <p:cNvGrpSpPr/>
          <p:nvPr/>
        </p:nvGrpSpPr>
        <p:grpSpPr>
          <a:xfrm rot="0">
            <a:off x="13297462" y="9721305"/>
            <a:ext cx="3641798" cy="565695"/>
            <a:chOff x="0" y="0"/>
            <a:chExt cx="4855730" cy="754261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754261" cy="754261"/>
            </a:xfrm>
            <a:custGeom>
              <a:avLst/>
              <a:gdLst/>
              <a:ahLst/>
              <a:cxnLst/>
              <a:rect r="r" b="b" t="t" l="l"/>
              <a:pathLst>
                <a:path h="754261" w="754261">
                  <a:moveTo>
                    <a:pt x="0" y="0"/>
                  </a:moveTo>
                  <a:lnTo>
                    <a:pt x="754261" y="0"/>
                  </a:lnTo>
                  <a:lnTo>
                    <a:pt x="754261" y="754261"/>
                  </a:lnTo>
                  <a:lnTo>
                    <a:pt x="0" y="7542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881261" y="0"/>
              <a:ext cx="754261" cy="754261"/>
            </a:xfrm>
            <a:custGeom>
              <a:avLst/>
              <a:gdLst/>
              <a:ahLst/>
              <a:cxnLst/>
              <a:rect r="r" b="b" t="t" l="l"/>
              <a:pathLst>
                <a:path h="754261" w="754261">
                  <a:moveTo>
                    <a:pt x="0" y="0"/>
                  </a:moveTo>
                  <a:lnTo>
                    <a:pt x="754260" y="0"/>
                  </a:lnTo>
                  <a:lnTo>
                    <a:pt x="754260" y="754261"/>
                  </a:lnTo>
                  <a:lnTo>
                    <a:pt x="0" y="7542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3" id="13"/>
            <p:cNvSpPr txBox="true"/>
            <p:nvPr/>
          </p:nvSpPr>
          <p:spPr>
            <a:xfrm rot="0">
              <a:off x="1760497" y="89264"/>
              <a:ext cx="3095233" cy="53763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>
                <a:lnSpc>
                  <a:spcPts val="3200"/>
                </a:lnSpc>
                <a:spcBef>
                  <a:spcPct val="0"/>
                </a:spcBef>
              </a:pPr>
              <a:r>
                <a:rPr lang="en-US" sz="2500">
                  <a:solidFill>
                    <a:srgbClr val="700124"/>
                  </a:solidFill>
                  <a:latin typeface="Arialle"/>
                </a:rPr>
                <a:t>@MsDoorley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0"/>
            <a:ext cx="685800" cy="10287000"/>
            <a:chOff x="0" y="0"/>
            <a:chExt cx="914400" cy="137160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914400" cy="13716000"/>
            </a:xfrm>
            <a:custGeom>
              <a:avLst/>
              <a:gdLst/>
              <a:ahLst/>
              <a:cxnLst/>
              <a:rect r="r" b="b" t="t" l="l"/>
              <a:pathLst>
                <a:path h="13716000" w="914400">
                  <a:moveTo>
                    <a:pt x="0" y="0"/>
                  </a:moveTo>
                  <a:lnTo>
                    <a:pt x="914400" y="0"/>
                  </a:lnTo>
                  <a:lnTo>
                    <a:pt x="914400" y="13716000"/>
                  </a:lnTo>
                  <a:lnTo>
                    <a:pt x="0" y="13716000"/>
                  </a:lnTo>
                  <a:close/>
                </a:path>
              </a:pathLst>
            </a:custGeom>
            <a:solidFill>
              <a:srgbClr val="FF0050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16939260" y="0"/>
            <a:ext cx="1371600" cy="10287000"/>
            <a:chOff x="0" y="0"/>
            <a:chExt cx="1828800" cy="137160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1828800" cy="13716000"/>
            </a:xfrm>
            <a:custGeom>
              <a:avLst/>
              <a:gdLst/>
              <a:ahLst/>
              <a:cxnLst/>
              <a:rect r="r" b="b" t="t" l="l"/>
              <a:pathLst>
                <a:path h="13716000" w="1828800">
                  <a:moveTo>
                    <a:pt x="0" y="0"/>
                  </a:moveTo>
                  <a:lnTo>
                    <a:pt x="1828800" y="0"/>
                  </a:lnTo>
                  <a:lnTo>
                    <a:pt x="1828800" y="13716000"/>
                  </a:lnTo>
                  <a:lnTo>
                    <a:pt x="0" y="13716000"/>
                  </a:lnTo>
                  <a:close/>
                </a:path>
              </a:pathLst>
            </a:custGeom>
            <a:solidFill>
              <a:srgbClr val="700124"/>
            </a:solidFill>
          </p:spPr>
        </p:sp>
      </p:grpSp>
      <p:sp>
        <p:nvSpPr>
          <p:cNvPr name="TextBox 6" id="6"/>
          <p:cNvSpPr txBox="true"/>
          <p:nvPr/>
        </p:nvSpPr>
        <p:spPr>
          <a:xfrm rot="-5400000">
            <a:off x="-3736869" y="4806950"/>
            <a:ext cx="8016664" cy="6730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00"/>
              </a:lnSpc>
            </a:pPr>
            <a:r>
              <a:rPr lang="en-US" sz="3500">
                <a:solidFill>
                  <a:srgbClr val="FFFFFF"/>
                </a:solidFill>
                <a:latin typeface="Arial Bold"/>
              </a:rPr>
              <a:t>Strand One: The Nature of History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028700" y="714375"/>
            <a:ext cx="15609955" cy="15303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200"/>
              </a:lnSpc>
            </a:pPr>
            <a:r>
              <a:rPr lang="en-US" sz="8000">
                <a:solidFill>
                  <a:srgbClr val="700124"/>
                </a:solidFill>
                <a:latin typeface="Arial Bold Italics"/>
              </a:rPr>
              <a:t>A Life In Time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028700" y="2139949"/>
            <a:ext cx="15609955" cy="76561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582928" indent="-291464" lvl="1">
              <a:lnSpc>
                <a:spcPts val="3779"/>
              </a:lnSpc>
              <a:buFont typeface="Arial"/>
              <a:buChar char="•"/>
            </a:pPr>
            <a:r>
              <a:rPr lang="en-US" sz="2699">
                <a:solidFill>
                  <a:srgbClr val="000000"/>
                </a:solidFill>
                <a:latin typeface="Arial"/>
              </a:rPr>
              <a:t>In this CBA, you will be researching </a:t>
            </a:r>
            <a:r>
              <a:rPr lang="en-US" sz="2699">
                <a:solidFill>
                  <a:srgbClr val="700124"/>
                </a:solidFill>
                <a:latin typeface="Arial Bold"/>
              </a:rPr>
              <a:t>the life of a person in history</a:t>
            </a:r>
            <a:r>
              <a:rPr lang="en-US" sz="2699">
                <a:solidFill>
                  <a:srgbClr val="000000"/>
                </a:solidFill>
                <a:latin typeface="Arial"/>
              </a:rPr>
              <a:t>.</a:t>
            </a:r>
          </a:p>
          <a:p>
            <a:pPr algn="l" marL="582928" indent="-291464" lvl="1">
              <a:lnSpc>
                <a:spcPts val="3779"/>
              </a:lnSpc>
              <a:buFont typeface="Arial"/>
              <a:buChar char="•"/>
            </a:pPr>
            <a:r>
              <a:rPr lang="en-US" sz="2699">
                <a:solidFill>
                  <a:srgbClr val="000000"/>
                </a:solidFill>
                <a:latin typeface="Arial"/>
              </a:rPr>
              <a:t>You can look at the life of anyone who has made a significant contribution to human history. </a:t>
            </a:r>
          </a:p>
          <a:p>
            <a:pPr algn="l" marL="582928" indent="-291464" lvl="1">
              <a:lnSpc>
                <a:spcPts val="3779"/>
              </a:lnSpc>
              <a:buFont typeface="Arial"/>
              <a:buChar char="•"/>
            </a:pPr>
            <a:r>
              <a:rPr lang="en-US" sz="2699">
                <a:solidFill>
                  <a:srgbClr val="000000"/>
                </a:solidFill>
                <a:latin typeface="Arial"/>
              </a:rPr>
              <a:t>This gives you great freedom to research the life of someone that you are interested in from a part of history you like. It does not have to be someone you have looked at in class, nor do they have to be from a topic you have studied as part of the Junior Cycle.</a:t>
            </a:r>
          </a:p>
          <a:p>
            <a:pPr algn="ctr">
              <a:lnSpc>
                <a:spcPts val="3779"/>
              </a:lnSpc>
            </a:pPr>
            <a:r>
              <a:rPr lang="en-US" sz="2699">
                <a:solidFill>
                  <a:srgbClr val="700124"/>
                </a:solidFill>
                <a:latin typeface="Arial Bold"/>
              </a:rPr>
              <a:t>Remember: if you did an Irish history topic in CBA 1, you have to look at someone from outside Ireland in CBA 2 – and vice versa.</a:t>
            </a:r>
          </a:p>
          <a:p>
            <a:pPr algn="l" marL="582928" indent="-291464" lvl="1">
              <a:lnSpc>
                <a:spcPts val="3779"/>
              </a:lnSpc>
              <a:buFont typeface="Arial"/>
              <a:buChar char="•"/>
            </a:pPr>
            <a:r>
              <a:rPr lang="en-US" sz="2699">
                <a:solidFill>
                  <a:srgbClr val="000000"/>
                </a:solidFill>
                <a:latin typeface="Arial"/>
              </a:rPr>
              <a:t>When you have picked someone to write about, you need to consider how you are going to approach writing about their life.</a:t>
            </a:r>
          </a:p>
          <a:p>
            <a:pPr algn="l" marL="582928" indent="-291464" lvl="1">
              <a:lnSpc>
                <a:spcPts val="3779"/>
              </a:lnSpc>
              <a:buFont typeface="Arial"/>
              <a:buChar char="•"/>
            </a:pPr>
            <a:r>
              <a:rPr lang="en-US" sz="2699">
                <a:solidFill>
                  <a:srgbClr val="000000"/>
                </a:solidFill>
                <a:latin typeface="Arial"/>
              </a:rPr>
              <a:t>This CBA is </a:t>
            </a:r>
            <a:r>
              <a:rPr lang="en-US" sz="2699">
                <a:solidFill>
                  <a:srgbClr val="700124"/>
                </a:solidFill>
                <a:latin typeface="Arial Bold"/>
              </a:rPr>
              <a:t>not designed</a:t>
            </a:r>
            <a:r>
              <a:rPr lang="en-US" sz="2699">
                <a:solidFill>
                  <a:srgbClr val="000000"/>
                </a:solidFill>
                <a:latin typeface="Arial"/>
              </a:rPr>
              <a:t> to be a summary of the person’s life such as you would find on the internet. </a:t>
            </a:r>
          </a:p>
          <a:p>
            <a:pPr algn="l" marL="582928" indent="-291464" lvl="1">
              <a:lnSpc>
                <a:spcPts val="3779"/>
              </a:lnSpc>
              <a:buFont typeface="Arial"/>
              <a:buChar char="•"/>
            </a:pPr>
            <a:r>
              <a:rPr lang="en-US" sz="2699">
                <a:solidFill>
                  <a:srgbClr val="000000"/>
                </a:solidFill>
                <a:latin typeface="Arial"/>
              </a:rPr>
              <a:t>Instead, you are expected to focus on, and write in detail, </a:t>
            </a:r>
            <a:r>
              <a:rPr lang="en-US" sz="2699">
                <a:solidFill>
                  <a:srgbClr val="700124"/>
                </a:solidFill>
                <a:latin typeface="Arial Bold"/>
              </a:rPr>
              <a:t>an aspect of the person’s life</a:t>
            </a:r>
            <a:r>
              <a:rPr lang="en-US" sz="2699">
                <a:solidFill>
                  <a:srgbClr val="000000"/>
                </a:solidFill>
                <a:latin typeface="Arial"/>
              </a:rPr>
              <a:t>. For example, you could:</a:t>
            </a:r>
          </a:p>
          <a:p>
            <a:pPr algn="l" marL="1165857" indent="-388619" lvl="2">
              <a:lnSpc>
                <a:spcPts val="3779"/>
              </a:lnSpc>
              <a:buFont typeface="Arial"/>
              <a:buChar char="⚬"/>
            </a:pPr>
            <a:r>
              <a:rPr lang="en-US" sz="2699">
                <a:solidFill>
                  <a:srgbClr val="000000"/>
                </a:solidFill>
                <a:latin typeface="Arial"/>
              </a:rPr>
              <a:t>Look at their contribution to some significant historical change</a:t>
            </a:r>
          </a:p>
          <a:p>
            <a:pPr algn="l" marL="1165857" indent="-388619" lvl="2">
              <a:lnSpc>
                <a:spcPts val="3779"/>
              </a:lnSpc>
              <a:buFont typeface="Arial"/>
              <a:buChar char="⚬"/>
            </a:pPr>
            <a:r>
              <a:rPr lang="en-US" sz="2699">
                <a:solidFill>
                  <a:srgbClr val="000000"/>
                </a:solidFill>
                <a:latin typeface="Arial"/>
              </a:rPr>
              <a:t>Look at an aspect of their life or career</a:t>
            </a:r>
          </a:p>
          <a:p>
            <a:pPr algn="l" marL="1165857" indent="-388619" lvl="2">
              <a:lnSpc>
                <a:spcPts val="3779"/>
              </a:lnSpc>
              <a:buFont typeface="Arial"/>
              <a:buChar char="⚬"/>
            </a:pPr>
            <a:r>
              <a:rPr lang="en-US" sz="2699">
                <a:solidFill>
                  <a:srgbClr val="000000"/>
                </a:solidFill>
                <a:latin typeface="Arial"/>
              </a:rPr>
              <a:t>Look at their influences or important relationship in their life</a:t>
            </a:r>
          </a:p>
        </p:txBody>
      </p:sp>
      <p:sp>
        <p:nvSpPr>
          <p:cNvPr name="TextBox 9" id="9"/>
          <p:cNvSpPr txBox="true"/>
          <p:nvPr/>
        </p:nvSpPr>
        <p:spPr>
          <a:xfrm rot="5400000">
            <a:off x="13527088" y="4760912"/>
            <a:ext cx="8229600" cy="7651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00"/>
              </a:lnSpc>
            </a:pPr>
            <a:r>
              <a:rPr lang="en-US" sz="4000">
                <a:solidFill>
                  <a:srgbClr val="FFFFFF"/>
                </a:solidFill>
                <a:latin typeface="Arial Bold"/>
              </a:rPr>
              <a:t>CBA 2: A Life In Time</a:t>
            </a:r>
          </a:p>
        </p:txBody>
      </p:sp>
      <p:grpSp>
        <p:nvGrpSpPr>
          <p:cNvPr name="Group 10" id="10"/>
          <p:cNvGrpSpPr/>
          <p:nvPr/>
        </p:nvGrpSpPr>
        <p:grpSpPr>
          <a:xfrm rot="0">
            <a:off x="13297462" y="9721305"/>
            <a:ext cx="3641798" cy="565695"/>
            <a:chOff x="0" y="0"/>
            <a:chExt cx="4855730" cy="754261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754261" cy="754261"/>
            </a:xfrm>
            <a:custGeom>
              <a:avLst/>
              <a:gdLst/>
              <a:ahLst/>
              <a:cxnLst/>
              <a:rect r="r" b="b" t="t" l="l"/>
              <a:pathLst>
                <a:path h="754261" w="754261">
                  <a:moveTo>
                    <a:pt x="0" y="0"/>
                  </a:moveTo>
                  <a:lnTo>
                    <a:pt x="754261" y="0"/>
                  </a:lnTo>
                  <a:lnTo>
                    <a:pt x="754261" y="754261"/>
                  </a:lnTo>
                  <a:lnTo>
                    <a:pt x="0" y="7542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881261" y="0"/>
              <a:ext cx="754261" cy="754261"/>
            </a:xfrm>
            <a:custGeom>
              <a:avLst/>
              <a:gdLst/>
              <a:ahLst/>
              <a:cxnLst/>
              <a:rect r="r" b="b" t="t" l="l"/>
              <a:pathLst>
                <a:path h="754261" w="754261">
                  <a:moveTo>
                    <a:pt x="0" y="0"/>
                  </a:moveTo>
                  <a:lnTo>
                    <a:pt x="754260" y="0"/>
                  </a:lnTo>
                  <a:lnTo>
                    <a:pt x="754260" y="754261"/>
                  </a:lnTo>
                  <a:lnTo>
                    <a:pt x="0" y="7542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3" id="13"/>
            <p:cNvSpPr txBox="true"/>
            <p:nvPr/>
          </p:nvSpPr>
          <p:spPr>
            <a:xfrm rot="0">
              <a:off x="1760497" y="89264"/>
              <a:ext cx="3095233" cy="53763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>
                <a:lnSpc>
                  <a:spcPts val="3200"/>
                </a:lnSpc>
                <a:spcBef>
                  <a:spcPct val="0"/>
                </a:spcBef>
              </a:pPr>
              <a:r>
                <a:rPr lang="en-US" sz="2500">
                  <a:solidFill>
                    <a:srgbClr val="700124"/>
                  </a:solidFill>
                  <a:latin typeface="Arialle"/>
                </a:rPr>
                <a:t>@MsDoorley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0"/>
            <a:ext cx="685800" cy="10287000"/>
            <a:chOff x="0" y="0"/>
            <a:chExt cx="914400" cy="137160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914400" cy="13716000"/>
            </a:xfrm>
            <a:custGeom>
              <a:avLst/>
              <a:gdLst/>
              <a:ahLst/>
              <a:cxnLst/>
              <a:rect r="r" b="b" t="t" l="l"/>
              <a:pathLst>
                <a:path h="13716000" w="914400">
                  <a:moveTo>
                    <a:pt x="0" y="0"/>
                  </a:moveTo>
                  <a:lnTo>
                    <a:pt x="914400" y="0"/>
                  </a:lnTo>
                  <a:lnTo>
                    <a:pt x="914400" y="13716000"/>
                  </a:lnTo>
                  <a:lnTo>
                    <a:pt x="0" y="13716000"/>
                  </a:lnTo>
                  <a:close/>
                </a:path>
              </a:pathLst>
            </a:custGeom>
            <a:solidFill>
              <a:srgbClr val="FF0050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16939260" y="0"/>
            <a:ext cx="1371600" cy="10287000"/>
            <a:chOff x="0" y="0"/>
            <a:chExt cx="1828800" cy="137160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1828800" cy="13716000"/>
            </a:xfrm>
            <a:custGeom>
              <a:avLst/>
              <a:gdLst/>
              <a:ahLst/>
              <a:cxnLst/>
              <a:rect r="r" b="b" t="t" l="l"/>
              <a:pathLst>
                <a:path h="13716000" w="1828800">
                  <a:moveTo>
                    <a:pt x="0" y="0"/>
                  </a:moveTo>
                  <a:lnTo>
                    <a:pt x="1828800" y="0"/>
                  </a:lnTo>
                  <a:lnTo>
                    <a:pt x="1828800" y="13716000"/>
                  </a:lnTo>
                  <a:lnTo>
                    <a:pt x="0" y="13716000"/>
                  </a:lnTo>
                  <a:close/>
                </a:path>
              </a:pathLst>
            </a:custGeom>
            <a:solidFill>
              <a:srgbClr val="700124"/>
            </a:solidFill>
          </p:spPr>
        </p:sp>
      </p:grpSp>
      <p:sp>
        <p:nvSpPr>
          <p:cNvPr name="TextBox 6" id="6"/>
          <p:cNvSpPr txBox="true"/>
          <p:nvPr/>
        </p:nvSpPr>
        <p:spPr>
          <a:xfrm rot="-5400000">
            <a:off x="-3736869" y="4806950"/>
            <a:ext cx="8016664" cy="6730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00"/>
              </a:lnSpc>
            </a:pPr>
            <a:r>
              <a:rPr lang="en-US" sz="3500">
                <a:solidFill>
                  <a:srgbClr val="FFFFFF"/>
                </a:solidFill>
                <a:latin typeface="Arial Bold"/>
              </a:rPr>
              <a:t>Strand One: The Nature of History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007553" y="400050"/>
            <a:ext cx="15609955" cy="18446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000"/>
              </a:lnSpc>
            </a:pPr>
            <a:r>
              <a:rPr lang="en-US" sz="5000">
                <a:solidFill>
                  <a:srgbClr val="700124"/>
                </a:solidFill>
                <a:latin typeface="Arial Bold"/>
              </a:rPr>
              <a:t>Selecting your topic</a:t>
            </a:r>
          </a:p>
          <a:p>
            <a:pPr algn="l">
              <a:lnSpc>
                <a:spcPts val="7000"/>
              </a:lnSpc>
            </a:pPr>
            <a:r>
              <a:rPr lang="en-US" sz="5000">
                <a:solidFill>
                  <a:srgbClr val="700124"/>
                </a:solidFill>
                <a:latin typeface="Arial Bold"/>
              </a:rPr>
              <a:t> Five Rs for thinking about historical significance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028700" y="2111374"/>
            <a:ext cx="15609955" cy="48475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759"/>
              </a:lnSpc>
            </a:pPr>
            <a:r>
              <a:rPr lang="en-US" sz="3399">
                <a:solidFill>
                  <a:srgbClr val="700124"/>
                </a:solidFill>
                <a:latin typeface="Arial Bold"/>
              </a:rPr>
              <a:t>Remarkable </a:t>
            </a:r>
            <a:r>
              <a:rPr lang="en-US" sz="3399">
                <a:solidFill>
                  <a:srgbClr val="000000"/>
                </a:solidFill>
                <a:latin typeface="Arial"/>
              </a:rPr>
              <a:t>– the event or development was remarked upon by people at the time and/or since</a:t>
            </a:r>
          </a:p>
          <a:p>
            <a:pPr algn="l">
              <a:lnSpc>
                <a:spcPts val="4759"/>
              </a:lnSpc>
            </a:pPr>
            <a:r>
              <a:rPr lang="en-US" sz="3399">
                <a:solidFill>
                  <a:srgbClr val="700124"/>
                </a:solidFill>
                <a:latin typeface="Arial Bold"/>
              </a:rPr>
              <a:t>Remembered </a:t>
            </a:r>
            <a:r>
              <a:rPr lang="en-US" sz="3399">
                <a:solidFill>
                  <a:srgbClr val="000000"/>
                </a:solidFill>
                <a:latin typeface="Arial"/>
              </a:rPr>
              <a:t>– the event or development was important at some stage in history within the collective memory of a group or groups.</a:t>
            </a:r>
          </a:p>
          <a:p>
            <a:pPr algn="l">
              <a:lnSpc>
                <a:spcPts val="4759"/>
              </a:lnSpc>
            </a:pPr>
            <a:r>
              <a:rPr lang="en-US" sz="3399">
                <a:solidFill>
                  <a:srgbClr val="700124"/>
                </a:solidFill>
                <a:latin typeface="Arial Bold"/>
              </a:rPr>
              <a:t>Resonant </a:t>
            </a:r>
            <a:r>
              <a:rPr lang="en-US" sz="3399">
                <a:solidFill>
                  <a:srgbClr val="000000"/>
                </a:solidFill>
                <a:latin typeface="Arial"/>
              </a:rPr>
              <a:t>– people life to make analogies with it; it is possible to connect with experiences, beliefs or situations across time and space.</a:t>
            </a:r>
          </a:p>
          <a:p>
            <a:pPr algn="l">
              <a:lnSpc>
                <a:spcPts val="4759"/>
              </a:lnSpc>
            </a:pPr>
            <a:r>
              <a:rPr lang="en-US" sz="3399">
                <a:solidFill>
                  <a:srgbClr val="700124"/>
                </a:solidFill>
                <a:latin typeface="Arial Bold"/>
              </a:rPr>
              <a:t>Resulting in change</a:t>
            </a:r>
            <a:r>
              <a:rPr lang="en-US" sz="3399">
                <a:solidFill>
                  <a:srgbClr val="000000"/>
                </a:solidFill>
                <a:latin typeface="Arial"/>
              </a:rPr>
              <a:t> – it had consequences.</a:t>
            </a:r>
          </a:p>
          <a:p>
            <a:pPr algn="l">
              <a:lnSpc>
                <a:spcPts val="4759"/>
              </a:lnSpc>
            </a:pPr>
            <a:r>
              <a:rPr lang="en-US" sz="3399">
                <a:solidFill>
                  <a:srgbClr val="700124"/>
                </a:solidFill>
                <a:latin typeface="Arial Bold"/>
              </a:rPr>
              <a:t>Revealing </a:t>
            </a:r>
            <a:r>
              <a:rPr lang="en-US" sz="3399">
                <a:solidFill>
                  <a:srgbClr val="000000"/>
                </a:solidFill>
                <a:latin typeface="Arial"/>
              </a:rPr>
              <a:t>– of some other aspect of the past. </a:t>
            </a:r>
          </a:p>
        </p:txBody>
      </p:sp>
      <p:sp>
        <p:nvSpPr>
          <p:cNvPr name="TextBox 9" id="9"/>
          <p:cNvSpPr txBox="true"/>
          <p:nvPr/>
        </p:nvSpPr>
        <p:spPr>
          <a:xfrm rot="5400000">
            <a:off x="13527088" y="4760912"/>
            <a:ext cx="8229600" cy="7651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00"/>
              </a:lnSpc>
            </a:pPr>
            <a:r>
              <a:rPr lang="en-US" sz="4000">
                <a:solidFill>
                  <a:srgbClr val="FFFFFF"/>
                </a:solidFill>
                <a:latin typeface="Arial Bold"/>
              </a:rPr>
              <a:t>CBA 2: A Life In Time</a:t>
            </a:r>
          </a:p>
        </p:txBody>
      </p:sp>
      <p:grpSp>
        <p:nvGrpSpPr>
          <p:cNvPr name="Group 10" id="10"/>
          <p:cNvGrpSpPr/>
          <p:nvPr/>
        </p:nvGrpSpPr>
        <p:grpSpPr>
          <a:xfrm rot="0">
            <a:off x="13297462" y="9721305"/>
            <a:ext cx="3641798" cy="565695"/>
            <a:chOff x="0" y="0"/>
            <a:chExt cx="4855730" cy="754261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754261" cy="754261"/>
            </a:xfrm>
            <a:custGeom>
              <a:avLst/>
              <a:gdLst/>
              <a:ahLst/>
              <a:cxnLst/>
              <a:rect r="r" b="b" t="t" l="l"/>
              <a:pathLst>
                <a:path h="754261" w="754261">
                  <a:moveTo>
                    <a:pt x="0" y="0"/>
                  </a:moveTo>
                  <a:lnTo>
                    <a:pt x="754261" y="0"/>
                  </a:lnTo>
                  <a:lnTo>
                    <a:pt x="754261" y="754261"/>
                  </a:lnTo>
                  <a:lnTo>
                    <a:pt x="0" y="7542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881261" y="0"/>
              <a:ext cx="754261" cy="754261"/>
            </a:xfrm>
            <a:custGeom>
              <a:avLst/>
              <a:gdLst/>
              <a:ahLst/>
              <a:cxnLst/>
              <a:rect r="r" b="b" t="t" l="l"/>
              <a:pathLst>
                <a:path h="754261" w="754261">
                  <a:moveTo>
                    <a:pt x="0" y="0"/>
                  </a:moveTo>
                  <a:lnTo>
                    <a:pt x="754260" y="0"/>
                  </a:lnTo>
                  <a:lnTo>
                    <a:pt x="754260" y="754261"/>
                  </a:lnTo>
                  <a:lnTo>
                    <a:pt x="0" y="7542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3" id="13"/>
            <p:cNvSpPr txBox="true"/>
            <p:nvPr/>
          </p:nvSpPr>
          <p:spPr>
            <a:xfrm rot="0">
              <a:off x="1760497" y="89264"/>
              <a:ext cx="3095233" cy="53763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>
                <a:lnSpc>
                  <a:spcPts val="3200"/>
                </a:lnSpc>
                <a:spcBef>
                  <a:spcPct val="0"/>
                </a:spcBef>
              </a:pPr>
              <a:r>
                <a:rPr lang="en-US" sz="2500">
                  <a:solidFill>
                    <a:srgbClr val="700124"/>
                  </a:solidFill>
                  <a:latin typeface="Arialle"/>
                </a:rPr>
                <a:t>@MsDoorley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0"/>
            <a:ext cx="685800" cy="10287000"/>
            <a:chOff x="0" y="0"/>
            <a:chExt cx="914400" cy="137160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914400" cy="13716000"/>
            </a:xfrm>
            <a:custGeom>
              <a:avLst/>
              <a:gdLst/>
              <a:ahLst/>
              <a:cxnLst/>
              <a:rect r="r" b="b" t="t" l="l"/>
              <a:pathLst>
                <a:path h="13716000" w="914400">
                  <a:moveTo>
                    <a:pt x="0" y="0"/>
                  </a:moveTo>
                  <a:lnTo>
                    <a:pt x="914400" y="0"/>
                  </a:lnTo>
                  <a:lnTo>
                    <a:pt x="914400" y="13716000"/>
                  </a:lnTo>
                  <a:lnTo>
                    <a:pt x="0" y="13716000"/>
                  </a:lnTo>
                  <a:close/>
                </a:path>
              </a:pathLst>
            </a:custGeom>
            <a:solidFill>
              <a:srgbClr val="FF0050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16939260" y="0"/>
            <a:ext cx="1371600" cy="10287000"/>
            <a:chOff x="0" y="0"/>
            <a:chExt cx="1828800" cy="137160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1828800" cy="13716000"/>
            </a:xfrm>
            <a:custGeom>
              <a:avLst/>
              <a:gdLst/>
              <a:ahLst/>
              <a:cxnLst/>
              <a:rect r="r" b="b" t="t" l="l"/>
              <a:pathLst>
                <a:path h="13716000" w="1828800">
                  <a:moveTo>
                    <a:pt x="0" y="0"/>
                  </a:moveTo>
                  <a:lnTo>
                    <a:pt x="1828800" y="0"/>
                  </a:lnTo>
                  <a:lnTo>
                    <a:pt x="1828800" y="13716000"/>
                  </a:lnTo>
                  <a:lnTo>
                    <a:pt x="0" y="13716000"/>
                  </a:lnTo>
                  <a:close/>
                </a:path>
              </a:pathLst>
            </a:custGeom>
            <a:solidFill>
              <a:srgbClr val="700124"/>
            </a:solidFill>
          </p:spPr>
        </p:sp>
      </p:grpSp>
      <p:sp>
        <p:nvSpPr>
          <p:cNvPr name="TextBox 6" id="6"/>
          <p:cNvSpPr txBox="true"/>
          <p:nvPr/>
        </p:nvSpPr>
        <p:spPr>
          <a:xfrm rot="-5400000">
            <a:off x="-3736869" y="4806950"/>
            <a:ext cx="8016664" cy="6730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00"/>
              </a:lnSpc>
            </a:pPr>
            <a:r>
              <a:rPr lang="en-US" sz="3500">
                <a:solidFill>
                  <a:srgbClr val="FFFFFF"/>
                </a:solidFill>
                <a:latin typeface="Arial Bold"/>
              </a:rPr>
              <a:t>Strand One: The Nature of History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028700" y="714375"/>
            <a:ext cx="15609955" cy="15303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200"/>
              </a:lnSpc>
            </a:pPr>
            <a:r>
              <a:rPr lang="en-US" sz="8000">
                <a:solidFill>
                  <a:srgbClr val="700124"/>
                </a:solidFill>
                <a:latin typeface="Arial Bold"/>
              </a:rPr>
              <a:t>Selecting your topic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028700" y="2111374"/>
            <a:ext cx="15609955" cy="36474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734059" indent="-367030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000000"/>
                </a:solidFill>
                <a:latin typeface="Arial"/>
              </a:rPr>
              <a:t>There are a few things to consider, when deciding your CBA 2 topic:</a:t>
            </a:r>
          </a:p>
          <a:p>
            <a:pPr algn="l" marL="1468119" indent="-489373" lvl="2">
              <a:lnSpc>
                <a:spcPts val="4759"/>
              </a:lnSpc>
              <a:buFont typeface="Arial"/>
              <a:buChar char="⚬"/>
            </a:pPr>
            <a:r>
              <a:rPr lang="en-US" sz="3399">
                <a:solidFill>
                  <a:srgbClr val="700124"/>
                </a:solidFill>
                <a:latin typeface="Arial Bold"/>
              </a:rPr>
              <a:t>Are you interested in the topic?</a:t>
            </a:r>
          </a:p>
          <a:p>
            <a:pPr algn="l" marL="1468119" indent="-489373" lvl="2">
              <a:lnSpc>
                <a:spcPts val="4759"/>
              </a:lnSpc>
              <a:buFont typeface="Arial"/>
              <a:buChar char="⚬"/>
            </a:pPr>
            <a:r>
              <a:rPr lang="en-US" sz="3399">
                <a:solidFill>
                  <a:srgbClr val="700124"/>
                </a:solidFill>
                <a:latin typeface="Arial Bold"/>
              </a:rPr>
              <a:t>Can you get more than one good source for this topic?</a:t>
            </a:r>
          </a:p>
          <a:p>
            <a:pPr algn="l" marL="1468119" indent="-489373" lvl="2">
              <a:lnSpc>
                <a:spcPts val="4759"/>
              </a:lnSpc>
              <a:buFont typeface="Arial"/>
              <a:buChar char="⚬"/>
            </a:pPr>
            <a:r>
              <a:rPr lang="en-US" sz="3399">
                <a:solidFill>
                  <a:srgbClr val="700124"/>
                </a:solidFill>
                <a:latin typeface="Arial Bold"/>
              </a:rPr>
              <a:t>Can you gather a lot of information about your topic?</a:t>
            </a:r>
          </a:p>
          <a:p>
            <a:pPr algn="l" marL="1468119" indent="-489373" lvl="2">
              <a:lnSpc>
                <a:spcPts val="4759"/>
              </a:lnSpc>
              <a:buFont typeface="Arial"/>
              <a:buChar char="⚬"/>
            </a:pPr>
            <a:r>
              <a:rPr lang="en-US" sz="3399">
                <a:solidFill>
                  <a:srgbClr val="700124"/>
                </a:solidFill>
                <a:latin typeface="Arial Bold"/>
              </a:rPr>
              <a:t>Does your topic connect to the history of Ireland and/or the wider world?</a:t>
            </a:r>
          </a:p>
        </p:txBody>
      </p:sp>
      <p:sp>
        <p:nvSpPr>
          <p:cNvPr name="TextBox 9" id="9"/>
          <p:cNvSpPr txBox="true"/>
          <p:nvPr/>
        </p:nvSpPr>
        <p:spPr>
          <a:xfrm rot="5400000">
            <a:off x="13527088" y="4760912"/>
            <a:ext cx="8229600" cy="7651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00"/>
              </a:lnSpc>
            </a:pPr>
            <a:r>
              <a:rPr lang="en-US" sz="4000">
                <a:solidFill>
                  <a:srgbClr val="FFFFFF"/>
                </a:solidFill>
                <a:latin typeface="Arial Bold"/>
              </a:rPr>
              <a:t>CBA 2: A Life In Time</a:t>
            </a:r>
          </a:p>
        </p:txBody>
      </p:sp>
      <p:grpSp>
        <p:nvGrpSpPr>
          <p:cNvPr name="Group 10" id="10"/>
          <p:cNvGrpSpPr/>
          <p:nvPr/>
        </p:nvGrpSpPr>
        <p:grpSpPr>
          <a:xfrm rot="0">
            <a:off x="13297462" y="9721305"/>
            <a:ext cx="3641798" cy="565695"/>
            <a:chOff x="0" y="0"/>
            <a:chExt cx="4855730" cy="754261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754261" cy="754261"/>
            </a:xfrm>
            <a:custGeom>
              <a:avLst/>
              <a:gdLst/>
              <a:ahLst/>
              <a:cxnLst/>
              <a:rect r="r" b="b" t="t" l="l"/>
              <a:pathLst>
                <a:path h="754261" w="754261">
                  <a:moveTo>
                    <a:pt x="0" y="0"/>
                  </a:moveTo>
                  <a:lnTo>
                    <a:pt x="754261" y="0"/>
                  </a:lnTo>
                  <a:lnTo>
                    <a:pt x="754261" y="754261"/>
                  </a:lnTo>
                  <a:lnTo>
                    <a:pt x="0" y="7542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881261" y="0"/>
              <a:ext cx="754261" cy="754261"/>
            </a:xfrm>
            <a:custGeom>
              <a:avLst/>
              <a:gdLst/>
              <a:ahLst/>
              <a:cxnLst/>
              <a:rect r="r" b="b" t="t" l="l"/>
              <a:pathLst>
                <a:path h="754261" w="754261">
                  <a:moveTo>
                    <a:pt x="0" y="0"/>
                  </a:moveTo>
                  <a:lnTo>
                    <a:pt x="754260" y="0"/>
                  </a:lnTo>
                  <a:lnTo>
                    <a:pt x="754260" y="754261"/>
                  </a:lnTo>
                  <a:lnTo>
                    <a:pt x="0" y="7542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3" id="13"/>
            <p:cNvSpPr txBox="true"/>
            <p:nvPr/>
          </p:nvSpPr>
          <p:spPr>
            <a:xfrm rot="0">
              <a:off x="1760497" y="89264"/>
              <a:ext cx="3095233" cy="53763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>
                <a:lnSpc>
                  <a:spcPts val="3200"/>
                </a:lnSpc>
                <a:spcBef>
                  <a:spcPct val="0"/>
                </a:spcBef>
              </a:pPr>
              <a:r>
                <a:rPr lang="en-US" sz="2500">
                  <a:solidFill>
                    <a:srgbClr val="700124"/>
                  </a:solidFill>
                  <a:latin typeface="Arialle"/>
                </a:rPr>
                <a:t>@MsDoorley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9525"/>
            <a:ext cx="685800" cy="10287000"/>
            <a:chOff x="0" y="0"/>
            <a:chExt cx="914400" cy="137160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914400" cy="13716000"/>
            </a:xfrm>
            <a:custGeom>
              <a:avLst/>
              <a:gdLst/>
              <a:ahLst/>
              <a:cxnLst/>
              <a:rect r="r" b="b" t="t" l="l"/>
              <a:pathLst>
                <a:path h="13716000" w="914400">
                  <a:moveTo>
                    <a:pt x="0" y="0"/>
                  </a:moveTo>
                  <a:lnTo>
                    <a:pt x="914400" y="0"/>
                  </a:lnTo>
                  <a:lnTo>
                    <a:pt x="914400" y="13716000"/>
                  </a:lnTo>
                  <a:lnTo>
                    <a:pt x="0" y="13716000"/>
                  </a:lnTo>
                  <a:close/>
                </a:path>
              </a:pathLst>
            </a:custGeom>
            <a:solidFill>
              <a:srgbClr val="FF0050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16939260" y="0"/>
            <a:ext cx="1371600" cy="10287000"/>
            <a:chOff x="0" y="0"/>
            <a:chExt cx="1828800" cy="137160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1828800" cy="13716000"/>
            </a:xfrm>
            <a:custGeom>
              <a:avLst/>
              <a:gdLst/>
              <a:ahLst/>
              <a:cxnLst/>
              <a:rect r="r" b="b" t="t" l="l"/>
              <a:pathLst>
                <a:path h="13716000" w="1828800">
                  <a:moveTo>
                    <a:pt x="0" y="0"/>
                  </a:moveTo>
                  <a:lnTo>
                    <a:pt x="1828800" y="0"/>
                  </a:lnTo>
                  <a:lnTo>
                    <a:pt x="1828800" y="13716000"/>
                  </a:lnTo>
                  <a:lnTo>
                    <a:pt x="0" y="13716000"/>
                  </a:lnTo>
                  <a:close/>
                </a:path>
              </a:pathLst>
            </a:custGeom>
            <a:solidFill>
              <a:srgbClr val="700124"/>
            </a:solidFill>
          </p:spPr>
        </p:sp>
      </p:grpSp>
      <p:sp>
        <p:nvSpPr>
          <p:cNvPr name="TextBox 6" id="6"/>
          <p:cNvSpPr txBox="true"/>
          <p:nvPr/>
        </p:nvSpPr>
        <p:spPr>
          <a:xfrm rot="-5400000">
            <a:off x="-3736869" y="4806950"/>
            <a:ext cx="8016664" cy="6730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00"/>
              </a:lnSpc>
            </a:pPr>
            <a:r>
              <a:rPr lang="en-US" sz="3500">
                <a:solidFill>
                  <a:srgbClr val="FFFFFF"/>
                </a:solidFill>
                <a:latin typeface="Arial Bold"/>
              </a:rPr>
              <a:t>Strand One: The Nature of History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028700" y="714375"/>
            <a:ext cx="15609955" cy="15303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200"/>
              </a:lnSpc>
            </a:pPr>
            <a:r>
              <a:rPr lang="en-US" sz="8000">
                <a:solidFill>
                  <a:srgbClr val="700124"/>
                </a:solidFill>
                <a:latin typeface="Arial Bold"/>
              </a:rPr>
              <a:t>Sources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028700" y="2130424"/>
            <a:ext cx="15609955" cy="7372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647697" indent="-323848" lvl="1">
              <a:lnSpc>
                <a:spcPts val="4199"/>
              </a:lnSpc>
              <a:buFont typeface="Arial"/>
              <a:buChar char="•"/>
            </a:pPr>
            <a:r>
              <a:rPr lang="en-US" sz="2999">
                <a:solidFill>
                  <a:srgbClr val="000000"/>
                </a:solidFill>
                <a:latin typeface="Arial"/>
              </a:rPr>
              <a:t>Once you have selected your topic, you then need to identify your </a:t>
            </a:r>
            <a:r>
              <a:rPr lang="en-US" sz="2999">
                <a:solidFill>
                  <a:srgbClr val="700124"/>
                </a:solidFill>
                <a:latin typeface="Arial"/>
              </a:rPr>
              <a:t>sources </a:t>
            </a:r>
            <a:r>
              <a:rPr lang="en-US" sz="2999">
                <a:solidFill>
                  <a:srgbClr val="000000"/>
                </a:solidFill>
                <a:latin typeface="Arial"/>
              </a:rPr>
              <a:t>for the CBA. The sources used mist be cited in a </a:t>
            </a:r>
            <a:r>
              <a:rPr lang="en-US" sz="2999">
                <a:solidFill>
                  <a:srgbClr val="700124"/>
                </a:solidFill>
                <a:latin typeface="Arial Bold"/>
              </a:rPr>
              <a:t>bibliography </a:t>
            </a:r>
            <a:r>
              <a:rPr lang="en-US" sz="2999">
                <a:solidFill>
                  <a:srgbClr val="000000"/>
                </a:solidFill>
                <a:latin typeface="Arial"/>
              </a:rPr>
              <a:t>at the end of the CBA. You should try to get at least </a:t>
            </a:r>
            <a:r>
              <a:rPr lang="en-US" sz="2999">
                <a:solidFill>
                  <a:srgbClr val="700124"/>
                </a:solidFill>
                <a:latin typeface="Arial"/>
              </a:rPr>
              <a:t>two different sources</a:t>
            </a:r>
            <a:r>
              <a:rPr lang="en-US" sz="2999">
                <a:solidFill>
                  <a:srgbClr val="000000"/>
                </a:solidFill>
                <a:latin typeface="Arial"/>
              </a:rPr>
              <a:t> (for example, a book (written) and a documentary (visual)).</a:t>
            </a:r>
          </a:p>
          <a:p>
            <a:pPr algn="l" marL="647697" indent="-323848" lvl="1">
              <a:lnSpc>
                <a:spcPts val="4199"/>
              </a:lnSpc>
              <a:buFont typeface="Arial"/>
              <a:buChar char="•"/>
            </a:pPr>
            <a:r>
              <a:rPr lang="en-US" sz="2999">
                <a:solidFill>
                  <a:srgbClr val="000000"/>
                </a:solidFill>
                <a:latin typeface="Arial"/>
              </a:rPr>
              <a:t>When finding sources, ask yourself </a:t>
            </a:r>
            <a:r>
              <a:rPr lang="en-US" sz="2999">
                <a:solidFill>
                  <a:srgbClr val="700124"/>
                </a:solidFill>
                <a:latin typeface="Arial Bold"/>
              </a:rPr>
              <a:t>what question you are trying to answer</a:t>
            </a:r>
            <a:r>
              <a:rPr lang="en-US" sz="2999">
                <a:solidFill>
                  <a:srgbClr val="000000"/>
                </a:solidFill>
                <a:latin typeface="Arial"/>
              </a:rPr>
              <a:t> and consider </a:t>
            </a:r>
            <a:r>
              <a:rPr lang="en-US" sz="2999">
                <a:solidFill>
                  <a:srgbClr val="700124"/>
                </a:solidFill>
                <a:latin typeface="Arial Bold"/>
              </a:rPr>
              <a:t>what question you are trying to answer </a:t>
            </a:r>
            <a:r>
              <a:rPr lang="en-US" sz="2999">
                <a:solidFill>
                  <a:srgbClr val="000000"/>
                </a:solidFill>
                <a:latin typeface="Arial"/>
              </a:rPr>
              <a:t>and consider </a:t>
            </a:r>
            <a:r>
              <a:rPr lang="en-US" sz="2999">
                <a:solidFill>
                  <a:srgbClr val="700124"/>
                </a:solidFill>
                <a:latin typeface="Arial Bold"/>
              </a:rPr>
              <a:t>what source might be suitable</a:t>
            </a:r>
            <a:r>
              <a:rPr lang="en-US" sz="2999">
                <a:solidFill>
                  <a:srgbClr val="000000"/>
                </a:solidFill>
                <a:latin typeface="Arial"/>
              </a:rPr>
              <a:t>.</a:t>
            </a:r>
          </a:p>
          <a:p>
            <a:pPr algn="l" marL="647697" indent="-323848" lvl="1">
              <a:lnSpc>
                <a:spcPts val="4199"/>
              </a:lnSpc>
              <a:buFont typeface="Arial"/>
              <a:buChar char="•"/>
            </a:pPr>
            <a:r>
              <a:rPr lang="en-US" sz="2999">
                <a:solidFill>
                  <a:srgbClr val="000000"/>
                </a:solidFill>
                <a:latin typeface="Arial"/>
              </a:rPr>
              <a:t>For example:</a:t>
            </a:r>
          </a:p>
          <a:p>
            <a:pPr algn="l" marL="1295394" indent="-431798" lvl="2">
              <a:lnSpc>
                <a:spcPts val="4199"/>
              </a:lnSpc>
              <a:buFont typeface="Arial"/>
              <a:buChar char="⚬"/>
            </a:pPr>
            <a:r>
              <a:rPr lang="en-US" sz="2999">
                <a:solidFill>
                  <a:srgbClr val="000000"/>
                </a:solidFill>
                <a:latin typeface="Arial"/>
              </a:rPr>
              <a:t>If you are researching what life looked like during a certain time, photographs give great visual detail.</a:t>
            </a:r>
          </a:p>
          <a:p>
            <a:pPr algn="l" marL="1295394" indent="-431798" lvl="2">
              <a:lnSpc>
                <a:spcPts val="4199"/>
              </a:lnSpc>
              <a:buFont typeface="Arial"/>
              <a:buChar char="⚬"/>
            </a:pPr>
            <a:r>
              <a:rPr lang="en-US" sz="2999">
                <a:solidFill>
                  <a:srgbClr val="000000"/>
                </a:solidFill>
                <a:latin typeface="Arial"/>
              </a:rPr>
              <a:t>If you are looking into local placenames, old maps would be useful.</a:t>
            </a:r>
          </a:p>
          <a:p>
            <a:pPr algn="l" marL="1295394" indent="-431798" lvl="2">
              <a:lnSpc>
                <a:spcPts val="4199"/>
              </a:lnSpc>
              <a:buFont typeface="Arial"/>
              <a:buChar char="⚬"/>
            </a:pPr>
            <a:r>
              <a:rPr lang="en-US" sz="2999">
                <a:solidFill>
                  <a:srgbClr val="000000"/>
                </a:solidFill>
                <a:latin typeface="Arial"/>
              </a:rPr>
              <a:t>If you are looking into family history, interviewing a family member would be useful.</a:t>
            </a:r>
          </a:p>
          <a:p>
            <a:pPr algn="l" marL="1295394" indent="-431798" lvl="2">
              <a:lnSpc>
                <a:spcPts val="4199"/>
              </a:lnSpc>
              <a:buFont typeface="Arial"/>
              <a:buChar char="⚬"/>
            </a:pPr>
            <a:r>
              <a:rPr lang="en-US" sz="2999">
                <a:solidFill>
                  <a:srgbClr val="000000"/>
                </a:solidFill>
                <a:latin typeface="Arial"/>
              </a:rPr>
              <a:t>You must be careful to make sure your information is reliable and that you have cross-checked it with another source. </a:t>
            </a:r>
          </a:p>
        </p:txBody>
      </p:sp>
      <p:sp>
        <p:nvSpPr>
          <p:cNvPr name="TextBox 9" id="9"/>
          <p:cNvSpPr txBox="true"/>
          <p:nvPr/>
        </p:nvSpPr>
        <p:spPr>
          <a:xfrm rot="5400000">
            <a:off x="13527088" y="4760912"/>
            <a:ext cx="8229600" cy="7651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00"/>
              </a:lnSpc>
            </a:pPr>
            <a:r>
              <a:rPr lang="en-US" sz="4000">
                <a:solidFill>
                  <a:srgbClr val="FFFFFF"/>
                </a:solidFill>
                <a:latin typeface="Arial Bold"/>
              </a:rPr>
              <a:t>CBA 2: A Life In Time</a:t>
            </a:r>
          </a:p>
        </p:txBody>
      </p:sp>
      <p:grpSp>
        <p:nvGrpSpPr>
          <p:cNvPr name="Group 10" id="10"/>
          <p:cNvGrpSpPr/>
          <p:nvPr/>
        </p:nvGrpSpPr>
        <p:grpSpPr>
          <a:xfrm rot="0">
            <a:off x="13297462" y="9721305"/>
            <a:ext cx="3641798" cy="565695"/>
            <a:chOff x="0" y="0"/>
            <a:chExt cx="4855730" cy="754261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754261" cy="754261"/>
            </a:xfrm>
            <a:custGeom>
              <a:avLst/>
              <a:gdLst/>
              <a:ahLst/>
              <a:cxnLst/>
              <a:rect r="r" b="b" t="t" l="l"/>
              <a:pathLst>
                <a:path h="754261" w="754261">
                  <a:moveTo>
                    <a:pt x="0" y="0"/>
                  </a:moveTo>
                  <a:lnTo>
                    <a:pt x="754261" y="0"/>
                  </a:lnTo>
                  <a:lnTo>
                    <a:pt x="754261" y="754261"/>
                  </a:lnTo>
                  <a:lnTo>
                    <a:pt x="0" y="7542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881261" y="0"/>
              <a:ext cx="754261" cy="754261"/>
            </a:xfrm>
            <a:custGeom>
              <a:avLst/>
              <a:gdLst/>
              <a:ahLst/>
              <a:cxnLst/>
              <a:rect r="r" b="b" t="t" l="l"/>
              <a:pathLst>
                <a:path h="754261" w="754261">
                  <a:moveTo>
                    <a:pt x="0" y="0"/>
                  </a:moveTo>
                  <a:lnTo>
                    <a:pt x="754260" y="0"/>
                  </a:lnTo>
                  <a:lnTo>
                    <a:pt x="754260" y="754261"/>
                  </a:lnTo>
                  <a:lnTo>
                    <a:pt x="0" y="7542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3" id="13"/>
            <p:cNvSpPr txBox="true"/>
            <p:nvPr/>
          </p:nvSpPr>
          <p:spPr>
            <a:xfrm rot="0">
              <a:off x="1760497" y="89264"/>
              <a:ext cx="3095233" cy="53763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>
                <a:lnSpc>
                  <a:spcPts val="3200"/>
                </a:lnSpc>
                <a:spcBef>
                  <a:spcPct val="0"/>
                </a:spcBef>
              </a:pPr>
              <a:r>
                <a:rPr lang="en-US" sz="2500">
                  <a:solidFill>
                    <a:srgbClr val="700124"/>
                  </a:solidFill>
                  <a:latin typeface="Arialle"/>
                </a:rPr>
                <a:t>@MsDoorley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0"/>
            <a:ext cx="685800" cy="10287000"/>
            <a:chOff x="0" y="0"/>
            <a:chExt cx="914400" cy="137160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914400" cy="13716000"/>
            </a:xfrm>
            <a:custGeom>
              <a:avLst/>
              <a:gdLst/>
              <a:ahLst/>
              <a:cxnLst/>
              <a:rect r="r" b="b" t="t" l="l"/>
              <a:pathLst>
                <a:path h="13716000" w="914400">
                  <a:moveTo>
                    <a:pt x="0" y="0"/>
                  </a:moveTo>
                  <a:lnTo>
                    <a:pt x="914400" y="0"/>
                  </a:lnTo>
                  <a:lnTo>
                    <a:pt x="914400" y="13716000"/>
                  </a:lnTo>
                  <a:lnTo>
                    <a:pt x="0" y="13716000"/>
                  </a:lnTo>
                  <a:close/>
                </a:path>
              </a:pathLst>
            </a:custGeom>
            <a:solidFill>
              <a:srgbClr val="FF0050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16939260" y="0"/>
            <a:ext cx="1371600" cy="10287000"/>
            <a:chOff x="0" y="0"/>
            <a:chExt cx="1828800" cy="137160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1828800" cy="13716000"/>
            </a:xfrm>
            <a:custGeom>
              <a:avLst/>
              <a:gdLst/>
              <a:ahLst/>
              <a:cxnLst/>
              <a:rect r="r" b="b" t="t" l="l"/>
              <a:pathLst>
                <a:path h="13716000" w="1828800">
                  <a:moveTo>
                    <a:pt x="0" y="0"/>
                  </a:moveTo>
                  <a:lnTo>
                    <a:pt x="1828800" y="0"/>
                  </a:lnTo>
                  <a:lnTo>
                    <a:pt x="1828800" y="13716000"/>
                  </a:lnTo>
                  <a:lnTo>
                    <a:pt x="0" y="13716000"/>
                  </a:lnTo>
                  <a:close/>
                </a:path>
              </a:pathLst>
            </a:custGeom>
            <a:solidFill>
              <a:srgbClr val="700124"/>
            </a:solidFill>
          </p:spPr>
        </p:sp>
      </p:grpSp>
      <p:graphicFrame>
        <p:nvGraphicFramePr>
          <p:cNvPr name="Table 6" id="6"/>
          <p:cNvGraphicFramePr>
            <a:graphicFrameLocks noGrp="true"/>
          </p:cNvGraphicFramePr>
          <p:nvPr/>
        </p:nvGraphicFramePr>
        <p:xfrm>
          <a:off x="1007553" y="2930737"/>
          <a:ext cx="15609955" cy="5962650"/>
        </p:xfrm>
        <a:graphic>
          <a:graphicData uri="http://schemas.openxmlformats.org/drawingml/2006/table">
            <a:tbl>
              <a:tblPr/>
              <a:tblGrid>
                <a:gridCol w="5203318"/>
                <a:gridCol w="5203318"/>
                <a:gridCol w="5203318"/>
              </a:tblGrid>
              <a:tr h="412209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99"/>
                        </a:lnSpc>
                        <a:defRPr/>
                      </a:pPr>
                      <a:r>
                        <a:rPr lang="en-US" sz="1999">
                          <a:solidFill>
                            <a:srgbClr val="FFFFFF"/>
                          </a:solidFill>
                          <a:latin typeface="Arial Bold"/>
                        </a:rPr>
                        <a:t>Source Type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0124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99"/>
                        </a:lnSpc>
                        <a:defRPr/>
                      </a:pPr>
                      <a:r>
                        <a:rPr lang="en-US" sz="1999">
                          <a:solidFill>
                            <a:srgbClr val="FFFFFF"/>
                          </a:solidFill>
                          <a:latin typeface="Arial Bold"/>
                        </a:rPr>
                        <a:t>In-Text Citation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0124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99"/>
                        </a:lnSpc>
                        <a:defRPr/>
                      </a:pPr>
                      <a:r>
                        <a:rPr lang="en-US" sz="1999">
                          <a:solidFill>
                            <a:srgbClr val="FFFFFF"/>
                          </a:solidFill>
                          <a:latin typeface="Arial Bold"/>
                        </a:rPr>
                        <a:t>Bibliography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0124"/>
                    </a:solidFill>
                  </a:tcPr>
                </a:tc>
              </a:tr>
              <a:tr h="766900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99"/>
                        </a:lnSpc>
                        <a:defRPr/>
                      </a:pPr>
                      <a:r>
                        <a:rPr lang="en-US" sz="1999">
                          <a:solidFill>
                            <a:srgbClr val="000000"/>
                          </a:solidFill>
                          <a:latin typeface="Arial"/>
                        </a:rPr>
                        <a:t>Book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99"/>
                        </a:lnSpc>
                        <a:defRPr/>
                      </a:pPr>
                      <a:r>
                        <a:rPr lang="en-US" sz="1999">
                          <a:solidFill>
                            <a:srgbClr val="000000"/>
                          </a:solidFill>
                          <a:latin typeface="Arial"/>
                        </a:rPr>
                        <a:t>(Ferriter, 2005, p. XX)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99"/>
                        </a:lnSpc>
                        <a:defRPr/>
                      </a:pPr>
                      <a:r>
                        <a:rPr lang="en-US" sz="1999">
                          <a:solidFill>
                            <a:srgbClr val="000000"/>
                          </a:solidFill>
                          <a:latin typeface="Arial"/>
                        </a:rPr>
                        <a:t>Ferriter, D. (2005) </a:t>
                      </a:r>
                      <a:r>
                        <a:rPr lang="en-US" sz="1999">
                          <a:solidFill>
                            <a:srgbClr val="000000"/>
                          </a:solidFill>
                          <a:latin typeface="Arial Italics"/>
                        </a:rPr>
                        <a:t>The Transformation of Ireland 1900 – 2000. </a:t>
                      </a:r>
                      <a:r>
                        <a:rPr lang="en-US" sz="1999">
                          <a:solidFill>
                            <a:srgbClr val="000000"/>
                          </a:solidFill>
                          <a:latin typeface="Arial"/>
                        </a:rPr>
                        <a:t>London: Profile Books.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6900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99"/>
                        </a:lnSpc>
                        <a:defRPr/>
                      </a:pPr>
                      <a:r>
                        <a:rPr lang="en-US" sz="1999">
                          <a:solidFill>
                            <a:srgbClr val="000000"/>
                          </a:solidFill>
                          <a:latin typeface="Arial"/>
                        </a:rPr>
                        <a:t>Newspaper Article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99"/>
                        </a:lnSpc>
                        <a:defRPr/>
                      </a:pPr>
                      <a:r>
                        <a:rPr lang="en-US" sz="1999">
                          <a:solidFill>
                            <a:srgbClr val="000000"/>
                          </a:solidFill>
                          <a:latin typeface="Arial"/>
                        </a:rPr>
                        <a:t>(O'Shannon, 1963)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99"/>
                        </a:lnSpc>
                        <a:defRPr/>
                      </a:pPr>
                      <a:r>
                        <a:rPr lang="en-US" sz="1999">
                          <a:solidFill>
                            <a:srgbClr val="000000"/>
                          </a:solidFill>
                          <a:latin typeface="Arial"/>
                        </a:rPr>
                        <a:t>O’Shannon, C. (1963). ‘President visits a divided Berlin’, </a:t>
                      </a:r>
                      <a:r>
                        <a:rPr lang="en-US" sz="1999">
                          <a:solidFill>
                            <a:srgbClr val="000000"/>
                          </a:solidFill>
                          <a:latin typeface="Arial Italics"/>
                        </a:rPr>
                        <a:t>The Irish Times</a:t>
                      </a:r>
                      <a:r>
                        <a:rPr lang="en-US" sz="1999">
                          <a:solidFill>
                            <a:srgbClr val="000000"/>
                          </a:solidFill>
                          <a:latin typeface="Arial"/>
                        </a:rPr>
                        <a:t>, 27 June, p. 1.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5666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99"/>
                        </a:lnSpc>
                        <a:defRPr/>
                      </a:pPr>
                      <a:r>
                        <a:rPr lang="en-US" sz="1999">
                          <a:solidFill>
                            <a:srgbClr val="000000"/>
                          </a:solidFill>
                          <a:latin typeface="Arial"/>
                        </a:rPr>
                        <a:t>Online article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99"/>
                        </a:lnSpc>
                        <a:defRPr/>
                      </a:pPr>
                      <a:r>
                        <a:rPr lang="en-US" sz="1999">
                          <a:solidFill>
                            <a:srgbClr val="000000"/>
                          </a:solidFill>
                          <a:latin typeface="Arial"/>
                        </a:rPr>
                        <a:t>(McCaffrey, 2004, p. XX)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99"/>
                        </a:lnSpc>
                        <a:defRPr/>
                      </a:pPr>
                      <a:r>
                        <a:rPr lang="en-US" sz="1999">
                          <a:solidFill>
                            <a:srgbClr val="000000"/>
                          </a:solidFill>
                          <a:latin typeface="Arial"/>
                        </a:rPr>
                        <a:t>McCaffrey, L. (2004) ‘Ireland and Irish America: Connections and Disconnections’, </a:t>
                      </a:r>
                      <a:r>
                        <a:rPr lang="en-US" sz="1999">
                          <a:solidFill>
                            <a:srgbClr val="000000"/>
                          </a:solidFill>
                          <a:latin typeface="Arial Italics"/>
                        </a:rPr>
                        <a:t>U.S. Catholic Historian </a:t>
                      </a:r>
                      <a:r>
                        <a:rPr lang="en-US" sz="1999">
                          <a:solidFill>
                            <a:srgbClr val="000000"/>
                          </a:solidFill>
                          <a:latin typeface="Arial"/>
                        </a:rPr>
                        <a:t>vol. 22, no. 3 [online]. Available at </a:t>
                      </a:r>
                      <a:r>
                        <a:rPr lang="en-US" sz="1999" u="sng">
                          <a:solidFill>
                            <a:srgbClr val="700124"/>
                          </a:solidFill>
                          <a:latin typeface="Arial Bold"/>
                          <a:hlinkClick r:id="rId2" tooltip="https://www.jstor.org/stable/25254917"/>
                        </a:rPr>
                        <a:t>https://www.jstor.org/stable/25254917</a:t>
                      </a:r>
                      <a:r>
                        <a:rPr lang="en-US" sz="1999">
                          <a:solidFill>
                            <a:srgbClr val="000000"/>
                          </a:solidFill>
                          <a:latin typeface="Arial"/>
                        </a:rPr>
                        <a:t> (accessed 07/11/2021)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097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99"/>
                        </a:lnSpc>
                        <a:defRPr/>
                      </a:pPr>
                      <a:r>
                        <a:rPr lang="en-US" sz="1999">
                          <a:solidFill>
                            <a:srgbClr val="000000"/>
                          </a:solidFill>
                          <a:latin typeface="Arial"/>
                        </a:rPr>
                        <a:t>Online film/ documentary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99"/>
                        </a:lnSpc>
                        <a:defRPr/>
                      </a:pPr>
                      <a:r>
                        <a:rPr lang="en-US" sz="1999">
                          <a:solidFill>
                            <a:srgbClr val="000000"/>
                          </a:solidFill>
                          <a:latin typeface="Arial"/>
                        </a:rPr>
                        <a:t>(Century Ireland, 2013)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99"/>
                        </a:lnSpc>
                        <a:defRPr/>
                      </a:pPr>
                      <a:r>
                        <a:rPr lang="en-US" sz="1999">
                          <a:solidFill>
                            <a:srgbClr val="000000"/>
                          </a:solidFill>
                          <a:latin typeface="Arial Italics"/>
                        </a:rPr>
                        <a:t>The Battle for Suffrage</a:t>
                      </a:r>
                      <a:r>
                        <a:rPr lang="en-US" sz="1999">
                          <a:solidFill>
                            <a:srgbClr val="000000"/>
                          </a:solidFill>
                          <a:latin typeface="Arial"/>
                        </a:rPr>
                        <a:t> (2013). Century Ireland [Documentary film] Available at: </a:t>
                      </a:r>
                      <a:r>
                        <a:rPr lang="en-US" sz="1999" u="sng">
                          <a:solidFill>
                            <a:srgbClr val="700124"/>
                          </a:solidFill>
                          <a:latin typeface="Arial Bold"/>
                          <a:hlinkClick r:id="rId3" tooltip="https://www.youtube.com/watch?v=kRGKdmbYgYI&amp;t=1s"/>
                        </a:rPr>
                        <a:t>https://www.youtube.com/watch?v=kRGKdmbYgYI&amp;t=1s</a:t>
                      </a:r>
                      <a:r>
                        <a:rPr lang="en-US" sz="1999">
                          <a:solidFill>
                            <a:srgbClr val="700124"/>
                          </a:solidFill>
                          <a:latin typeface="Arial"/>
                        </a:rPr>
                        <a:t> </a:t>
                      </a:r>
                      <a:r>
                        <a:rPr lang="en-US" sz="1999">
                          <a:solidFill>
                            <a:srgbClr val="000000"/>
                          </a:solidFill>
                          <a:latin typeface="Arial"/>
                        </a:rPr>
                        <a:t>(accessed: 07/11/2021)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700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name="TextBox 7" id="7"/>
          <p:cNvSpPr txBox="true"/>
          <p:nvPr/>
        </p:nvSpPr>
        <p:spPr>
          <a:xfrm rot="-5400000">
            <a:off x="-3736869" y="4806950"/>
            <a:ext cx="8016664" cy="6730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00"/>
              </a:lnSpc>
            </a:pPr>
            <a:r>
              <a:rPr lang="en-US" sz="3500">
                <a:solidFill>
                  <a:srgbClr val="FFFFFF"/>
                </a:solidFill>
                <a:latin typeface="Arial Bold"/>
              </a:rPr>
              <a:t>Strand One: The Nature of History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028700" y="489374"/>
            <a:ext cx="15609955" cy="15303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200"/>
              </a:lnSpc>
            </a:pPr>
            <a:r>
              <a:rPr lang="en-US" sz="8000">
                <a:solidFill>
                  <a:srgbClr val="700124"/>
                </a:solidFill>
                <a:latin typeface="Arial Bold"/>
              </a:rPr>
              <a:t>Bibliography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007553" y="2022686"/>
            <a:ext cx="15609955" cy="9080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539749" indent="-269875" lvl="1">
              <a:lnSpc>
                <a:spcPts val="3499"/>
              </a:lnSpc>
              <a:buFont typeface="Arial"/>
              <a:buChar char="•"/>
            </a:pPr>
            <a:r>
              <a:rPr lang="en-US" sz="2499">
                <a:solidFill>
                  <a:srgbClr val="000000"/>
                </a:solidFill>
                <a:latin typeface="Arial"/>
              </a:rPr>
              <a:t>A bibliography is a list of all the sources you used, whether you referenced them directly or not, when carrying out research. </a:t>
            </a:r>
            <a:r>
              <a:rPr lang="en-US" sz="2499">
                <a:solidFill>
                  <a:srgbClr val="700124"/>
                </a:solidFill>
                <a:latin typeface="Arial Bold"/>
              </a:rPr>
              <a:t>https://educateplus.ie/go/harvard-guide </a:t>
            </a:r>
          </a:p>
        </p:txBody>
      </p:sp>
      <p:sp>
        <p:nvSpPr>
          <p:cNvPr name="TextBox 10" id="10"/>
          <p:cNvSpPr txBox="true"/>
          <p:nvPr/>
        </p:nvSpPr>
        <p:spPr>
          <a:xfrm rot="5400000">
            <a:off x="13527088" y="4760912"/>
            <a:ext cx="8229600" cy="7651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00"/>
              </a:lnSpc>
            </a:pPr>
            <a:r>
              <a:rPr lang="en-US" sz="4000">
                <a:solidFill>
                  <a:srgbClr val="FFFFFF"/>
                </a:solidFill>
                <a:latin typeface="Arial Bold"/>
              </a:rPr>
              <a:t>CBA 2: A Life In Time</a:t>
            </a:r>
          </a:p>
        </p:txBody>
      </p:sp>
      <p:grpSp>
        <p:nvGrpSpPr>
          <p:cNvPr name="Group 11" id="11"/>
          <p:cNvGrpSpPr/>
          <p:nvPr/>
        </p:nvGrpSpPr>
        <p:grpSpPr>
          <a:xfrm rot="0">
            <a:off x="13297462" y="9721305"/>
            <a:ext cx="3641798" cy="565695"/>
            <a:chOff x="0" y="0"/>
            <a:chExt cx="4855730" cy="754261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754261" cy="754261"/>
            </a:xfrm>
            <a:custGeom>
              <a:avLst/>
              <a:gdLst/>
              <a:ahLst/>
              <a:cxnLst/>
              <a:rect r="r" b="b" t="t" l="l"/>
              <a:pathLst>
                <a:path h="754261" w="754261">
                  <a:moveTo>
                    <a:pt x="0" y="0"/>
                  </a:moveTo>
                  <a:lnTo>
                    <a:pt x="754261" y="0"/>
                  </a:lnTo>
                  <a:lnTo>
                    <a:pt x="754261" y="754261"/>
                  </a:lnTo>
                  <a:lnTo>
                    <a:pt x="0" y="7542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3" id="13"/>
            <p:cNvSpPr/>
            <p:nvPr/>
          </p:nvSpPr>
          <p:spPr>
            <a:xfrm flipH="false" flipV="false" rot="0">
              <a:off x="881261" y="0"/>
              <a:ext cx="754261" cy="754261"/>
            </a:xfrm>
            <a:custGeom>
              <a:avLst/>
              <a:gdLst/>
              <a:ahLst/>
              <a:cxnLst/>
              <a:rect r="r" b="b" t="t" l="l"/>
              <a:pathLst>
                <a:path h="754261" w="754261">
                  <a:moveTo>
                    <a:pt x="0" y="0"/>
                  </a:moveTo>
                  <a:lnTo>
                    <a:pt x="754260" y="0"/>
                  </a:lnTo>
                  <a:lnTo>
                    <a:pt x="754260" y="754261"/>
                  </a:lnTo>
                  <a:lnTo>
                    <a:pt x="0" y="7542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4" id="14"/>
            <p:cNvSpPr txBox="true"/>
            <p:nvPr/>
          </p:nvSpPr>
          <p:spPr>
            <a:xfrm rot="0">
              <a:off x="1760497" y="89264"/>
              <a:ext cx="3095233" cy="53763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>
                <a:lnSpc>
                  <a:spcPts val="3200"/>
                </a:lnSpc>
                <a:spcBef>
                  <a:spcPct val="0"/>
                </a:spcBef>
              </a:pPr>
              <a:r>
                <a:rPr lang="en-US" sz="2500">
                  <a:solidFill>
                    <a:srgbClr val="700124"/>
                  </a:solidFill>
                  <a:latin typeface="Arialle"/>
                </a:rPr>
                <a:t>@MsDoorley</a:t>
              </a:r>
            </a:p>
          </p:txBody>
        </p:sp>
      </p:grp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CD7E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0"/>
            <a:ext cx="685800" cy="10287000"/>
            <a:chOff x="0" y="0"/>
            <a:chExt cx="914400" cy="137160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914400" cy="13716000"/>
            </a:xfrm>
            <a:custGeom>
              <a:avLst/>
              <a:gdLst/>
              <a:ahLst/>
              <a:cxnLst/>
              <a:rect r="r" b="b" t="t" l="l"/>
              <a:pathLst>
                <a:path h="13716000" w="914400">
                  <a:moveTo>
                    <a:pt x="0" y="0"/>
                  </a:moveTo>
                  <a:lnTo>
                    <a:pt x="914400" y="0"/>
                  </a:lnTo>
                  <a:lnTo>
                    <a:pt x="914400" y="13716000"/>
                  </a:lnTo>
                  <a:lnTo>
                    <a:pt x="0" y="13716000"/>
                  </a:lnTo>
                  <a:close/>
                </a:path>
              </a:pathLst>
            </a:custGeom>
            <a:solidFill>
              <a:srgbClr val="FF0050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16939260" y="0"/>
            <a:ext cx="1371600" cy="10287000"/>
            <a:chOff x="0" y="0"/>
            <a:chExt cx="1828800" cy="137160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1828800" cy="13716000"/>
            </a:xfrm>
            <a:custGeom>
              <a:avLst/>
              <a:gdLst/>
              <a:ahLst/>
              <a:cxnLst/>
              <a:rect r="r" b="b" t="t" l="l"/>
              <a:pathLst>
                <a:path h="13716000" w="1828800">
                  <a:moveTo>
                    <a:pt x="0" y="0"/>
                  </a:moveTo>
                  <a:lnTo>
                    <a:pt x="1828800" y="0"/>
                  </a:lnTo>
                  <a:lnTo>
                    <a:pt x="1828800" y="13716000"/>
                  </a:lnTo>
                  <a:lnTo>
                    <a:pt x="0" y="13716000"/>
                  </a:lnTo>
                  <a:close/>
                </a:path>
              </a:pathLst>
            </a:custGeom>
            <a:solidFill>
              <a:srgbClr val="700124"/>
            </a:solidFill>
          </p:spPr>
        </p:sp>
      </p:grpSp>
      <p:sp>
        <p:nvSpPr>
          <p:cNvPr name="Freeform 6" id="6"/>
          <p:cNvSpPr/>
          <p:nvPr/>
        </p:nvSpPr>
        <p:spPr>
          <a:xfrm flipH="false" flipV="false" rot="0">
            <a:off x="1957639" y="0"/>
            <a:ext cx="13709782" cy="10287000"/>
          </a:xfrm>
          <a:custGeom>
            <a:avLst/>
            <a:gdLst/>
            <a:ahLst/>
            <a:cxnLst/>
            <a:rect r="r" b="b" t="t" l="l"/>
            <a:pathLst>
              <a:path h="10287000" w="13709782">
                <a:moveTo>
                  <a:pt x="0" y="0"/>
                </a:moveTo>
                <a:lnTo>
                  <a:pt x="13709782" y="0"/>
                </a:lnTo>
                <a:lnTo>
                  <a:pt x="13709782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-5400000">
            <a:off x="-3736869" y="4806950"/>
            <a:ext cx="8016664" cy="6730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00"/>
              </a:lnSpc>
            </a:pPr>
            <a:r>
              <a:rPr lang="en-US" sz="3500">
                <a:solidFill>
                  <a:srgbClr val="FFFFFF"/>
                </a:solidFill>
                <a:latin typeface="Arial Bold"/>
              </a:rPr>
              <a:t>Strand One: The Nature of History</a:t>
            </a:r>
          </a:p>
        </p:txBody>
      </p:sp>
      <p:sp>
        <p:nvSpPr>
          <p:cNvPr name="TextBox 8" id="8"/>
          <p:cNvSpPr txBox="true"/>
          <p:nvPr/>
        </p:nvSpPr>
        <p:spPr>
          <a:xfrm rot="5400000">
            <a:off x="13527088" y="4760912"/>
            <a:ext cx="8229600" cy="7651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00"/>
              </a:lnSpc>
            </a:pPr>
            <a:r>
              <a:rPr lang="en-US" sz="4000">
                <a:solidFill>
                  <a:srgbClr val="FFFFFF"/>
                </a:solidFill>
                <a:latin typeface="Arial Bold"/>
              </a:rPr>
              <a:t>CBA 2: A Life In Time</a:t>
            </a:r>
          </a:p>
        </p:txBody>
      </p:sp>
      <p:grpSp>
        <p:nvGrpSpPr>
          <p:cNvPr name="Group 9" id="9"/>
          <p:cNvGrpSpPr/>
          <p:nvPr/>
        </p:nvGrpSpPr>
        <p:grpSpPr>
          <a:xfrm rot="0">
            <a:off x="13297462" y="9721305"/>
            <a:ext cx="3641798" cy="565695"/>
            <a:chOff x="0" y="0"/>
            <a:chExt cx="4855730" cy="754261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754261" cy="754261"/>
            </a:xfrm>
            <a:custGeom>
              <a:avLst/>
              <a:gdLst/>
              <a:ahLst/>
              <a:cxnLst/>
              <a:rect r="r" b="b" t="t" l="l"/>
              <a:pathLst>
                <a:path h="754261" w="754261">
                  <a:moveTo>
                    <a:pt x="0" y="0"/>
                  </a:moveTo>
                  <a:lnTo>
                    <a:pt x="754261" y="0"/>
                  </a:lnTo>
                  <a:lnTo>
                    <a:pt x="754261" y="754261"/>
                  </a:lnTo>
                  <a:lnTo>
                    <a:pt x="0" y="7542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881261" y="0"/>
              <a:ext cx="754261" cy="754261"/>
            </a:xfrm>
            <a:custGeom>
              <a:avLst/>
              <a:gdLst/>
              <a:ahLst/>
              <a:cxnLst/>
              <a:rect r="r" b="b" t="t" l="l"/>
              <a:pathLst>
                <a:path h="754261" w="754261">
                  <a:moveTo>
                    <a:pt x="0" y="0"/>
                  </a:moveTo>
                  <a:lnTo>
                    <a:pt x="754260" y="0"/>
                  </a:lnTo>
                  <a:lnTo>
                    <a:pt x="754260" y="754261"/>
                  </a:lnTo>
                  <a:lnTo>
                    <a:pt x="0" y="7542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2" id="12"/>
            <p:cNvSpPr txBox="true"/>
            <p:nvPr/>
          </p:nvSpPr>
          <p:spPr>
            <a:xfrm rot="0">
              <a:off x="1760497" y="89264"/>
              <a:ext cx="3095233" cy="53763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>
                <a:lnSpc>
                  <a:spcPts val="3200"/>
                </a:lnSpc>
                <a:spcBef>
                  <a:spcPct val="0"/>
                </a:spcBef>
              </a:pPr>
              <a:r>
                <a:rPr lang="en-US" sz="2500">
                  <a:solidFill>
                    <a:srgbClr val="700124"/>
                  </a:solidFill>
                  <a:latin typeface="Arialle"/>
                </a:rPr>
                <a:t>@MsDoorley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DAFpqwIIH8s</dc:identifier>
  <dcterms:modified xsi:type="dcterms:W3CDTF">2011-08-01T06:04:30Z</dcterms:modified>
  <cp:revision>1</cp:revision>
  <dc:title>Ch. 37 - JC History CBA2</dc:title>
</cp:coreProperties>
</file>